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34"/>
  </p:notesMasterIdLst>
  <p:sldIdLst>
    <p:sldId id="256" r:id="rId2"/>
    <p:sldId id="257" r:id="rId3"/>
    <p:sldId id="258" r:id="rId4"/>
    <p:sldId id="301" r:id="rId5"/>
    <p:sldId id="259" r:id="rId6"/>
    <p:sldId id="260" r:id="rId7"/>
    <p:sldId id="261" r:id="rId8"/>
    <p:sldId id="262" r:id="rId9"/>
    <p:sldId id="298" r:id="rId10"/>
    <p:sldId id="263" r:id="rId11"/>
    <p:sldId id="284" r:id="rId12"/>
    <p:sldId id="268" r:id="rId13"/>
    <p:sldId id="286" r:id="rId14"/>
    <p:sldId id="285" r:id="rId15"/>
    <p:sldId id="287" r:id="rId16"/>
    <p:sldId id="288" r:id="rId17"/>
    <p:sldId id="289" r:id="rId18"/>
    <p:sldId id="290" r:id="rId19"/>
    <p:sldId id="291" r:id="rId20"/>
    <p:sldId id="274" r:id="rId21"/>
    <p:sldId id="294" r:id="rId22"/>
    <p:sldId id="282" r:id="rId23"/>
    <p:sldId id="283" r:id="rId24"/>
    <p:sldId id="293" r:id="rId25"/>
    <p:sldId id="292" r:id="rId26"/>
    <p:sldId id="295" r:id="rId27"/>
    <p:sldId id="299" r:id="rId28"/>
    <p:sldId id="300" r:id="rId29"/>
    <p:sldId id="281" r:id="rId30"/>
    <p:sldId id="296" r:id="rId31"/>
    <p:sldId id="297" r:id="rId32"/>
    <p:sldId id="280" r:id="rId33"/>
  </p:sldIdLst>
  <p:sldSz cx="12192000" cy="6858000"/>
  <p:notesSz cx="6858000" cy="9144000"/>
  <p:embeddedFontLst>
    <p:embeddedFont>
      <p:font typeface="Open Sans" panose="020B0600000101010101" charset="0"/>
      <p:regular r:id="rId35"/>
      <p:bold r:id="rId36"/>
      <p:italic r:id="rId37"/>
      <p:boldItalic r:id="rId38"/>
    </p:embeddedFont>
    <p:embeddedFont>
      <p:font typeface="Verdana" panose="020B060403050404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68" autoAdjust="0"/>
    <p:restoredTop sz="54911"/>
  </p:normalViewPr>
  <p:slideViewPr>
    <p:cSldViewPr snapToGrid="0" snapToObjects="1">
      <p:cViewPr varScale="1">
        <p:scale>
          <a:sx n="65" d="100"/>
          <a:sy n="65" d="100"/>
        </p:scale>
        <p:origin x="238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7.fntdata"/></Relationships>
</file>

<file path=ppt/media/image1.jpeg>
</file>

<file path=ppt/media/image10.png>
</file>

<file path=ppt/media/image11.png>
</file>

<file path=ppt/media/image12.png>
</file>

<file path=ppt/media/image13.tiff>
</file>

<file path=ppt/media/image14.png>
</file>

<file path=ppt/media/image15.png>
</file>

<file path=ppt/media/image16.png>
</file>

<file path=ppt/media/image18.tiff>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tiff>
</file>

<file path=ppt/media/image4.png>
</file>

<file path=ppt/media/image5.tiff>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Shape 8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endParaRPr kumimoji="1" lang="en-US" altLang="ko-KR" b="1" dirty="0"/>
          </a:p>
          <a:p>
            <a:r>
              <a:rPr kumimoji="1" lang="en-US" altLang="ko-KR" b="1" dirty="0"/>
              <a:t>Hello, my name is </a:t>
            </a:r>
            <a:r>
              <a:rPr kumimoji="1" lang="en-US" altLang="ko-KR" b="1" dirty="0" err="1"/>
              <a:t>Heewon</a:t>
            </a:r>
            <a:r>
              <a:rPr kumimoji="1" lang="en-US" altLang="ko-KR" b="1" dirty="0"/>
              <a:t> </a:t>
            </a:r>
            <a:r>
              <a:rPr kumimoji="1" lang="en-US" altLang="ko-KR" b="1" dirty="0" err="1"/>
              <a:t>Ko</a:t>
            </a:r>
            <a:r>
              <a:rPr kumimoji="1" lang="en-US" altLang="ko-KR" b="1" dirty="0"/>
              <a:t>, and I’m the presenter of our research. </a:t>
            </a:r>
          </a:p>
        </p:txBody>
      </p:sp>
      <p:sp>
        <p:nvSpPr>
          <p:cNvPr id="90" name="Shape 9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As the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network adopts Feature Pyramid Network (FPN) backbone on top of the </a:t>
            </a:r>
            <a:r>
              <a:rPr lang="en" altLang="ko-KR" sz="1200" b="0" i="0" u="none" strike="noStrike" cap="none" dirty="0" err="1">
                <a:solidFill>
                  <a:schemeClr val="dk1"/>
                </a:solidFill>
                <a:effectLst/>
                <a:latin typeface="Arial"/>
                <a:ea typeface="Arial"/>
                <a:cs typeface="Arial"/>
                <a:sym typeface="Arial"/>
              </a:rPr>
              <a:t>ResNet</a:t>
            </a:r>
            <a:r>
              <a:rPr lang="en" altLang="ko-KR" sz="1200" b="0" i="0" u="none" strike="noStrike" cap="none" dirty="0">
                <a:solidFill>
                  <a:schemeClr val="dk1"/>
                </a:solidFill>
                <a:effectLst/>
                <a:latin typeface="Arial"/>
                <a:ea typeface="Arial"/>
                <a:cs typeface="Arial"/>
                <a:sym typeface="Arial"/>
              </a:rPr>
              <a:t> architecture, it generates multi-scale feature map layers with high resolution and rich semantic information.</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Additionally, the model achieves dense coverage of boxes by using anchors of 3 scales and 3 aspect ratios at each pyramid level in FPN (implying the higher potential that two-stage systems may not provide.)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Based on these factors,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outperforms the accuracy of two-stage methods such as Faster R-CNN (as a one-stage detector).</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10</a:t>
            </a:fld>
            <a:endParaRPr sz="1200">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Mask R-CNN, which is an extension of the previous algorithm Faster R-CNN, simultaneously detects objects and generates segmentation masks.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It is similar to Faster R-CNN from a structural point of view in that both of them consist of two stages for detection.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In the first stage, both Mask R-CNN and Faster R-CNN propose candidate object bounding boxes called region proposals using Region Proposal Network (RPN).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Subsequently, in parallel to performing bounding box classification and regression, Mask R-CNN also applies pixel-level semantic segmentation on each of candidate boxes (while Faster R-CNN only predicts the class and box offset and does not carry out image segmentation.)</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(Since </a:t>
            </a:r>
            <a:r>
              <a:rPr lang="en" altLang="ko-KR" sz="1200" b="0" i="0" u="none" strike="noStrike" cap="none" dirty="0" err="1">
                <a:solidFill>
                  <a:schemeClr val="dk1"/>
                </a:solidFill>
                <a:effectLst/>
                <a:latin typeface="Arial"/>
                <a:ea typeface="Arial"/>
                <a:cs typeface="Arial"/>
                <a:sym typeface="Arial"/>
              </a:rPr>
              <a:t>RoIPool</a:t>
            </a:r>
            <a:r>
              <a:rPr lang="en" altLang="ko-KR" sz="1200" b="0" i="0" u="none" strike="noStrike" cap="none" dirty="0">
                <a:solidFill>
                  <a:schemeClr val="dk1"/>
                </a:solidFill>
                <a:effectLst/>
                <a:latin typeface="Arial"/>
                <a:ea typeface="Arial"/>
                <a:cs typeface="Arial"/>
                <a:sym typeface="Arial"/>
              </a:rPr>
              <a:t> [13] used in Faster R-CNN yielded low- performing of pixel-to-pixel alignment in the process of extracting feature map, Mask R-CNN proposes </a:t>
            </a:r>
            <a:r>
              <a:rPr lang="en" altLang="ko-KR" sz="1200" b="0" i="0" u="none" strike="noStrike" cap="none" dirty="0" err="1">
                <a:solidFill>
                  <a:schemeClr val="dk1"/>
                </a:solidFill>
                <a:effectLst/>
                <a:latin typeface="Arial"/>
                <a:ea typeface="Arial"/>
                <a:cs typeface="Arial"/>
                <a:sym typeface="Arial"/>
              </a:rPr>
              <a:t>RoIAlign</a:t>
            </a:r>
            <a:r>
              <a:rPr lang="en" altLang="ko-KR" sz="1200" b="0" i="0" u="none" strike="noStrike" cap="none" dirty="0">
                <a:solidFill>
                  <a:schemeClr val="dk1"/>
                </a:solidFill>
                <a:effectLst/>
                <a:latin typeface="Arial"/>
                <a:ea typeface="Arial"/>
                <a:cs typeface="Arial"/>
                <a:sym typeface="Arial"/>
              </a:rPr>
              <a:t> to fix the misalignment and to preserve exact spatial locations instead of </a:t>
            </a:r>
            <a:r>
              <a:rPr lang="en" altLang="ko-KR" sz="1200" b="0" i="0" u="none" strike="noStrike" cap="none" dirty="0" err="1">
                <a:solidFill>
                  <a:schemeClr val="dk1"/>
                </a:solidFill>
                <a:effectLst/>
                <a:latin typeface="Arial"/>
                <a:ea typeface="Arial"/>
                <a:cs typeface="Arial"/>
                <a:sym typeface="Arial"/>
              </a:rPr>
              <a:t>RoIPool</a:t>
            </a:r>
            <a:r>
              <a:rPr lang="en" altLang="ko-KR" sz="1200" b="0" i="0" u="none" strike="noStrike" cap="none" dirty="0">
                <a:solidFill>
                  <a:schemeClr val="dk1"/>
                </a:solidFill>
                <a:effectLst/>
                <a:latin typeface="Arial"/>
                <a:ea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err="1">
                <a:solidFill>
                  <a:schemeClr val="dk1"/>
                </a:solidFill>
                <a:effectLst/>
                <a:latin typeface="Arial"/>
                <a:ea typeface="Arial"/>
                <a:cs typeface="Arial"/>
                <a:sym typeface="Arial"/>
              </a:rPr>
              <a:t>RoIAlign</a:t>
            </a:r>
            <a:r>
              <a:rPr lang="en" altLang="ko-KR" sz="1200" b="0" i="0" u="none" strike="noStrike" cap="none" dirty="0">
                <a:solidFill>
                  <a:schemeClr val="dk1"/>
                </a:solidFill>
                <a:effectLst/>
                <a:latin typeface="Arial"/>
                <a:ea typeface="Arial"/>
                <a:cs typeface="Arial"/>
                <a:sym typeface="Arial"/>
              </a:rPr>
              <a:t> applies bilinear interpolation to calculate the pixel value on the feature map while passing through CNN, which in turn reduces the decimal error of </a:t>
            </a:r>
            <a:r>
              <a:rPr lang="en" altLang="ko-KR" sz="1200" b="0" i="0" u="none" strike="noStrike" cap="none" dirty="0" err="1">
                <a:solidFill>
                  <a:schemeClr val="dk1"/>
                </a:solidFill>
                <a:effectLst/>
                <a:latin typeface="Arial"/>
                <a:ea typeface="Arial"/>
                <a:cs typeface="Arial"/>
                <a:sym typeface="Arial"/>
              </a:rPr>
              <a:t>RoIPool</a:t>
            </a:r>
            <a:r>
              <a:rPr lang="en" altLang="ko-KR" sz="1200" b="0" i="0" u="none" strike="noStrike" cap="none" dirty="0">
                <a:solidFill>
                  <a:schemeClr val="dk1"/>
                </a:solidFill>
                <a:effectLst/>
                <a:latin typeface="Arial"/>
                <a:ea typeface="Arial"/>
                <a:cs typeface="Arial"/>
                <a:sym typeface="Arial"/>
              </a:rPr>
              <a:t>. It improved mask accuracy by a relative 10% to 50% and achieved top results in all tracks of the COCO suite of challenges, including instance segmentation and bounding box object detection.)</a:t>
            </a:r>
            <a:endParaRPr lang="en" altLang="ko-KR"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11</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4754067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Shape 24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5" name="Shape 245"/>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46" name="Shape 246"/>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12</a:t>
            </a:fld>
            <a:endParaRPr sz="1200">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 altLang="ko-KR" sz="1200" b="0" i="0" u="none" strike="noStrike" cap="none" dirty="0">
                <a:solidFill>
                  <a:schemeClr val="dk1"/>
                </a:solidFill>
                <a:effectLst/>
                <a:latin typeface="Arial"/>
                <a:ea typeface="Arial"/>
                <a:cs typeface="Arial"/>
                <a:sym typeface="Arial"/>
              </a:rPr>
              <a:t>One of the effective ways to achieve the accuracy improvement of object detection in medical images</a:t>
            </a:r>
          </a:p>
          <a:p>
            <a:r>
              <a:rPr lang="en" altLang="ko-KR" sz="1200" b="0" i="0" u="none" strike="noStrike" cap="none" dirty="0">
                <a:solidFill>
                  <a:schemeClr val="dk1"/>
                </a:solidFill>
                <a:effectLst/>
                <a:latin typeface="Arial"/>
                <a:ea typeface="Arial"/>
                <a:cs typeface="Arial"/>
                <a:sym typeface="Arial"/>
              </a:rPr>
              <a:t>is to utilize ensembles of multiple models. Ensemble learning is a method for combining multiple</a:t>
            </a:r>
          </a:p>
          <a:p>
            <a:r>
              <a:rPr lang="en" altLang="ko-KR" sz="1200" b="0" i="0" u="none" strike="noStrike" cap="none" dirty="0">
                <a:solidFill>
                  <a:schemeClr val="dk1"/>
                </a:solidFill>
                <a:effectLst/>
                <a:latin typeface="Arial"/>
                <a:ea typeface="Arial"/>
                <a:cs typeface="Arial"/>
                <a:sym typeface="Arial"/>
              </a:rPr>
              <a:t>prediction models and using their aggregated prediction results. </a:t>
            </a:r>
          </a:p>
          <a:p>
            <a:endParaRPr lang="en" altLang="ko-KR" dirty="0"/>
          </a:p>
          <a:p>
            <a:r>
              <a:rPr lang="en" altLang="ko-KR" sz="1200" b="0" i="0" u="none" strike="noStrike" cap="none" dirty="0">
                <a:solidFill>
                  <a:schemeClr val="dk1"/>
                </a:solidFill>
                <a:effectLst/>
                <a:latin typeface="Arial"/>
                <a:ea typeface="Arial"/>
                <a:cs typeface="Arial"/>
                <a:sym typeface="Arial"/>
              </a:rPr>
              <a:t>(Our paper proposes a weighted majority voting ensemble based on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and Mask R-CNN</a:t>
            </a:r>
          </a:p>
          <a:p>
            <a:r>
              <a:rPr lang="en" altLang="ko-KR" sz="1200" b="0" i="0" u="none" strike="noStrike" cap="none" dirty="0">
                <a:solidFill>
                  <a:schemeClr val="dk1"/>
                </a:solidFill>
                <a:effectLst/>
                <a:latin typeface="Arial"/>
                <a:ea typeface="Arial"/>
                <a:cs typeface="Arial"/>
                <a:sym typeface="Arial"/>
              </a:rPr>
              <a:t>with different weight for detecting pneumonia and describe our approach to yield high-quality</a:t>
            </a:r>
          </a:p>
          <a:p>
            <a:r>
              <a:rPr lang="en" altLang="ko-KR" sz="1200" b="0" i="0" u="none" strike="noStrike" cap="none" dirty="0">
                <a:solidFill>
                  <a:schemeClr val="dk1"/>
                </a:solidFill>
                <a:effectLst/>
                <a:latin typeface="Arial"/>
                <a:ea typeface="Arial"/>
                <a:cs typeface="Arial"/>
                <a:sym typeface="Arial"/>
              </a:rPr>
              <a:t>predictability on CXR.)</a:t>
            </a:r>
            <a:endParaRPr lang="en" altLang="ko-KR" dirty="0"/>
          </a:p>
          <a:p>
            <a:endPar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As you can see, every single model votes about their prediction.</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For example, if we had 5 models, each prediction need at least 3 votes.</a:t>
            </a:r>
          </a:p>
          <a:p>
            <a:endPar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13</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25171008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Table 1 shows comparison of various object detection models.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is one stage detector that obtain highest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score, and Mask R-CNN is the most accurate two stage detector.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Therefore,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and Mask R-CNN were selected for ensemble learning. </a:t>
            </a:r>
            <a:endParaRPr lang="en" altLang="ko-KR"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14</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5281057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We selected 2 Mask R-CNN and 3 </a:t>
            </a:r>
            <a:r>
              <a:rPr lang="en-US" altLang="ko-KR" sz="1200" b="1" dirty="0" err="1">
                <a:latin typeface="Apple SD Gothic Neo" panose="02000300000000000000" pitchFamily="2" charset="-127"/>
                <a:ea typeface="Apple SD Gothic Neo" panose="02000300000000000000" pitchFamily="2" charset="-127"/>
                <a:cs typeface="Bodoni MT" panose="020F0502020204030204" pitchFamily="34" charset="0"/>
              </a:rPr>
              <a:t>RetinaNet</a:t>
            </a:r>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 in the ensemble.</a:t>
            </a:r>
          </a:p>
          <a:p>
            <a:endPar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15</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5530898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We selected 2 of Mask R-CNN and 3 of </a:t>
            </a:r>
            <a:r>
              <a:rPr lang="en-US" altLang="ko-KR" sz="1200" b="1" dirty="0" err="1">
                <a:latin typeface="Apple SD Gothic Neo" panose="02000300000000000000" pitchFamily="2" charset="-127"/>
                <a:ea typeface="Apple SD Gothic Neo" panose="02000300000000000000" pitchFamily="2" charset="-127"/>
                <a:cs typeface="Bodoni MT" panose="020F0502020204030204" pitchFamily="34" charset="0"/>
              </a:rPr>
              <a:t>RetinaNet</a:t>
            </a:r>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 model which obtained high </a:t>
            </a:r>
            <a:r>
              <a:rPr lang="en-US" altLang="ko-KR" sz="1200" b="1" dirty="0" err="1">
                <a:latin typeface="Apple SD Gothic Neo" panose="02000300000000000000" pitchFamily="2" charset="-127"/>
                <a:ea typeface="Apple SD Gothic Neo" panose="02000300000000000000" pitchFamily="2" charset="-127"/>
                <a:cs typeface="Bodoni MT" panose="020F0502020204030204" pitchFamily="34" charset="0"/>
              </a:rPr>
              <a:t>mAP</a:t>
            </a:r>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 score.</a:t>
            </a:r>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16</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217281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ltLang="ko-KR" sz="1200" b="0" i="0" u="none" strike="noStrike" cap="none" dirty="0">
                <a:solidFill>
                  <a:schemeClr val="dk1"/>
                </a:solidFill>
                <a:latin typeface="Arial"/>
                <a:ea typeface="Arial"/>
                <a:cs typeface="Arial"/>
                <a:sym typeface="Arial"/>
              </a:rPr>
              <a:t>Since we had quite a big gap of </a:t>
            </a:r>
            <a:r>
              <a:rPr lang="en-US" altLang="ko-KR" sz="1200" b="0" i="0" u="none" strike="noStrike" cap="none" dirty="0" err="1">
                <a:solidFill>
                  <a:schemeClr val="dk1"/>
                </a:solidFill>
                <a:latin typeface="Arial"/>
                <a:ea typeface="Arial"/>
                <a:cs typeface="Arial"/>
                <a:sym typeface="Arial"/>
              </a:rPr>
              <a:t>mAP</a:t>
            </a:r>
            <a:r>
              <a:rPr lang="en-US" altLang="ko-KR" sz="1200" b="0" i="0" u="none" strike="noStrike" cap="none" dirty="0">
                <a:solidFill>
                  <a:schemeClr val="dk1"/>
                </a:solidFill>
                <a:latin typeface="Arial"/>
                <a:ea typeface="Arial"/>
                <a:cs typeface="Arial"/>
                <a:sym typeface="Arial"/>
              </a:rPr>
              <a:t> between each models, we determined to use majority weighted voting ensemble. </a:t>
            </a:r>
          </a:p>
          <a:p>
            <a:pPr marL="0" marR="0" lvl="0" indent="0" algn="l" rtl="0">
              <a:spcBef>
                <a:spcPts val="0"/>
              </a:spcBef>
              <a:spcAft>
                <a:spcPts val="0"/>
              </a:spcAft>
              <a:buNone/>
            </a:pPr>
            <a:r>
              <a:rPr lang="en-US" altLang="ko-KR" sz="1200" b="0" i="0" u="none" strike="noStrike" cap="none" dirty="0">
                <a:solidFill>
                  <a:schemeClr val="dk1"/>
                </a:solidFill>
                <a:latin typeface="Arial"/>
                <a:ea typeface="Arial"/>
                <a:cs typeface="Arial"/>
                <a:sym typeface="Arial"/>
              </a:rPr>
              <a:t>It is giving different weights to each model so that better model can vote more. </a:t>
            </a:r>
          </a:p>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Majority weighted voting was used in order to ensemble those models applied to this experiment.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paper applied intersection over union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between bounding boxes which each of model predicted and set the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threshold as 0.3.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That is, if the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value of prediction bounding boxes exceeds the threshold value, the average coordinates of two bounding boxes (x, y-coordinates, width, and height) are considered to be in the prediction candidate group.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Then the voting threshold was set which is to determine whether the predicted bounding box is included in the final prediction.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If a number of votes for a particular prediction bounding box by each model exceed the voting threshold, the box would be considered as the final prediction.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voting threshold depends on the number of models contained in the ensemble learning. </a:t>
            </a:r>
            <a:endParaRPr lang="en" altLang="ko-KR"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17</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6572931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As you can see the score of the ensemble with Mask R-CNN and </a:t>
            </a:r>
            <a:r>
              <a:rPr lang="en-US" altLang="ko-KR" sz="1200" b="1" dirty="0" err="1">
                <a:latin typeface="Apple SD Gothic Neo" panose="02000300000000000000" pitchFamily="2" charset="-127"/>
                <a:ea typeface="Apple SD Gothic Neo" panose="02000300000000000000" pitchFamily="2" charset="-127"/>
                <a:cs typeface="Bodoni MT" panose="020F0502020204030204" pitchFamily="34" charset="0"/>
              </a:rPr>
              <a:t>RetinaNet</a:t>
            </a:r>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 respectively, we came to</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realize that an ensemble with same model rarely makes an improvement on performance.</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Sometimes, it was even worse compare to the individual model.</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For instance, RN_201 has the score of 0.201 but after ensemble, the highest score is 0.199.</a:t>
            </a:r>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18</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3167667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But an ensemble with different model gained a high improvement on performance of the models. </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In democratic majority voting ensemble, we got the score of 0.213.</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After adding weights, we got the score of 0.215.</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After fine-tuning the ratio of weights given to each model, the score rise continuously with 0.216 and</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finally we got the score of 0.217.</a:t>
            </a:r>
          </a:p>
          <a:p>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This ranked 21th place out of 1500 in Kaggle RSNA competition.</a:t>
            </a:r>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19</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20958997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 name="Shape 111"/>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kumimoji="1" lang="en-US" altLang="ko-KR" dirty="0"/>
              <a:t>My presentation is divided into five parts.</a:t>
            </a:r>
          </a:p>
          <a:p>
            <a:r>
              <a:rPr kumimoji="1" lang="en-US" altLang="ko-KR" dirty="0"/>
              <a:t>I’m going to start with the brief introduction. And then related work, methodology, experiment and</a:t>
            </a:r>
          </a:p>
          <a:p>
            <a:r>
              <a:rPr kumimoji="1" lang="en-US" altLang="ko-KR" dirty="0"/>
              <a:t>conclusion.</a:t>
            </a:r>
          </a:p>
        </p:txBody>
      </p:sp>
      <p:sp>
        <p:nvSpPr>
          <p:cNvPr id="112" name="Shape 112"/>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a:t>
            </a:fld>
            <a:endParaRPr sz="1200">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9" name="Shape 299"/>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p:txBody>
      </p:sp>
      <p:sp>
        <p:nvSpPr>
          <p:cNvPr id="300" name="Shape 300"/>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20</a:t>
            </a:fld>
            <a:endParaRPr sz="1200">
              <a:solidFill>
                <a:schemeClr val="dk1"/>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dataset for this experiment is a subset of the NIH dataset, which is available from the Kaggle.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dirty="0"/>
              <a:t>This is the total number of CXR Images, and this is the total number of lung opacity bounding boxes.</a:t>
            </a: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bounding boxes within an image are classified into three classes based on the presence or absence of Pneumonia. (</a:t>
            </a:r>
            <a:r>
              <a:rPr kumimoji="1" lang="en-US" altLang="ko-KR" dirty="0"/>
              <a:t>Our training set consists of three classes(types), such as the images with no lung opacity or not normal, normal, and lung opacity.)</a:t>
            </a:r>
            <a:endParaRPr kumimoji="1" lang="ko-KR" alt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1) Each of them will be labeled as ’Lung Opacity’ if bounding box contains lung opacity which is considered as pneumonia(, otherwise no pneumonia).</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2) In the case of absence in pneumonia, each box is labeled as ’Normal’ if bounding box does not contain lung opacity.</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3) And, ’No Opacity/Not Normal’ if bounding box does not contain lung opacity but involves any abnormalities except lung opacity.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Specifically, ’No Opacity/Not Normal’ is added with the intention of improving the accuracy of learning.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graph shows the number of each class.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For the purpose of improving the performance of learning, data augmentation was done on each instance within a training dataset.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Data augmentation is a method of applying distortion to original dataset, therefore creating a bunch of altered copies.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distortions (applied on each instance of our dataset) include scaling, rotating, sharpening, shearing and gaussian blur. </a:t>
            </a: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21</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8532986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 name="Shape 168"/>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evaluation criterion of accuracy is based on mean average precision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a:t>
            </a:r>
            <a:endParaRPr kumimoji="0" lang="en" altLang="ko-KR" sz="1200" b="0" i="0" u="none" strike="noStrike" kern="0"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b="1" dirty="0"/>
              <a:t>We evaluated mean average precision (</a:t>
            </a:r>
            <a:r>
              <a:rPr kumimoji="1" lang="en-US" altLang="ko-KR" b="1" dirty="0" err="1"/>
              <a:t>mAP</a:t>
            </a:r>
            <a:r>
              <a:rPr kumimoji="1" lang="en-US" altLang="ko-KR" b="1" dirty="0"/>
              <a:t>) at different intersection over union thresholds.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b="1" dirty="0"/>
              <a:t>Intersection over union value can be obtained by using this formula. And this value indicates the ratio of the overlap between two bounding boxes.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ko-KR" b="0" i="0" u="none" strike="noStrike" cap="none" dirty="0">
              <a:solidFill>
                <a:schemeClr val="dk1"/>
              </a:solidFill>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paper follows the rule of finding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at each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thresholds range from 0.4 to 0.75 with a step size of 0.05 (0.4, 0.45, 0.5, 0.55, 0.6, 0.65, 0.7, 0.75).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way to know the accuracy of a predicted bounding box is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The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between the predicted box and the ground truth box is calculated as (3). The overlap sizes of the Predicted boxes and the ground truth boxes are divided into the total area of the two objects.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If the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is above the specified threshold value, it is a True Positive, otherwise a False Positive. At each threshold value t, C is measured based on all objects that are predicted when compared to True Positive (TP), False Negatives (FN), and False Positives (FP). It is calculated as (4) and it is called Precision value. </a:t>
            </a: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a:p>
            <a:pPr marL="0" marR="0" lvl="0" indent="0" algn="l" rtl="0">
              <a:spcBef>
                <a:spcPts val="0"/>
              </a:spcBef>
              <a:spcAft>
                <a:spcPts val="0"/>
              </a:spcAft>
              <a:buNone/>
            </a:pPr>
            <a:endParaRPr lang="en-US" altLang="ko-KR" b="0" i="0" u="none" strike="noStrike" cap="none" dirty="0">
              <a:solidFill>
                <a:schemeClr val="dk1"/>
              </a:solidFill>
              <a:latin typeface="Arial"/>
              <a:ea typeface="Arial"/>
              <a:cs typeface="Arial"/>
              <a:sym typeface="Arial"/>
            </a:endParaRPr>
          </a:p>
        </p:txBody>
      </p:sp>
      <p:sp>
        <p:nvSpPr>
          <p:cNvPr id="169" name="Shape 169"/>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22</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37733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 name="Shape 168"/>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 altLang="ko-KR" sz="1200" b="1" i="0" u="none" strike="noStrike" kern="1200" cap="none" dirty="0">
                <a:solidFill>
                  <a:schemeClr val="tx1"/>
                </a:solidFill>
                <a:effectLst/>
                <a:latin typeface="Arial"/>
                <a:ea typeface="Arial"/>
                <a:cs typeface="Arial"/>
                <a:sym typeface="Arial"/>
              </a:rPr>
              <a:t>In order to get mean Average Precision, we should get Average Precision first. </a:t>
            </a:r>
          </a:p>
          <a:p>
            <a:endParaRPr lang="en" altLang="ko-KR" sz="1200" b="1" i="0" u="none" strike="noStrike" kern="1200" cap="none" dirty="0">
              <a:solidFill>
                <a:schemeClr val="tx1"/>
              </a:solidFill>
              <a:effectLst/>
              <a:latin typeface="Arial"/>
              <a:ea typeface="Arial"/>
              <a:cs typeface="Arial"/>
              <a:sym typeface="Arial"/>
            </a:endParaRPr>
          </a:p>
          <a:p>
            <a:r>
              <a:rPr lang="en" altLang="ko-KR" sz="1200" b="1" i="0" u="none" strike="noStrike" kern="1200" cap="none" dirty="0">
                <a:solidFill>
                  <a:schemeClr val="tx1"/>
                </a:solidFill>
                <a:effectLst/>
                <a:latin typeface="Arial"/>
                <a:ea typeface="Arial"/>
                <a:cs typeface="Arial"/>
                <a:sym typeface="Arial"/>
              </a:rPr>
              <a:t>We can get Average</a:t>
            </a:r>
            <a:r>
              <a:rPr lang="ko-KR" altLang="en-US" sz="1200" b="1" i="0" u="none" strike="noStrike" kern="1200" cap="none" dirty="0">
                <a:solidFill>
                  <a:schemeClr val="tx1"/>
                </a:solidFill>
                <a:effectLst/>
                <a:latin typeface="Arial"/>
                <a:ea typeface="Arial"/>
                <a:cs typeface="Arial"/>
                <a:sym typeface="Arial"/>
              </a:rPr>
              <a:t> </a:t>
            </a:r>
            <a:r>
              <a:rPr lang="en" altLang="ko-KR" sz="1200" b="1" i="0" u="none" strike="noStrike" kern="1200" cap="none" dirty="0">
                <a:solidFill>
                  <a:schemeClr val="tx1"/>
                </a:solidFill>
                <a:effectLst/>
                <a:latin typeface="Arial"/>
                <a:ea typeface="Arial"/>
                <a:cs typeface="Arial"/>
                <a:sym typeface="Arial"/>
              </a:rPr>
              <a:t>Precision by this formula.</a:t>
            </a:r>
          </a:p>
          <a:p>
            <a:r>
              <a:rPr lang="en" altLang="ko-KR" sz="1200" b="1" i="0" u="none" strike="noStrike" kern="1200" cap="none" dirty="0">
                <a:solidFill>
                  <a:schemeClr val="tx1"/>
                </a:solidFill>
                <a:effectLst/>
                <a:latin typeface="Arial"/>
                <a:ea typeface="Arial"/>
                <a:cs typeface="Arial"/>
                <a:sym typeface="Arial"/>
              </a:rPr>
              <a:t>True Positive divided by the sum of True Positive, False Positive and False Negative.</a:t>
            </a:r>
          </a:p>
          <a:p>
            <a:r>
              <a:rPr lang="en" altLang="ko-KR" sz="1200" b="1" i="0" u="none" strike="noStrike" kern="1200" cap="none" dirty="0">
                <a:solidFill>
                  <a:schemeClr val="tx1"/>
                </a:solidFill>
                <a:effectLst/>
                <a:latin typeface="Arial"/>
                <a:ea typeface="Arial"/>
                <a:cs typeface="Arial"/>
                <a:sym typeface="Arial"/>
              </a:rPr>
              <a:t>The definition of True Positive, False Positive and False Negative is stated below.</a:t>
            </a:r>
          </a:p>
          <a:p>
            <a:endParaRPr lang="en" altLang="ko-KR" sz="1200" b="1" i="0" u="none" strike="noStrike" kern="1200" cap="none" dirty="0">
              <a:solidFill>
                <a:schemeClr val="tx1"/>
              </a:solidFill>
              <a:effectLst/>
              <a:latin typeface="Arial"/>
              <a:ea typeface="Arial"/>
              <a:cs typeface="Arial"/>
              <a:sym typeface="Arial"/>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ko-KR" sz="1200" b="0" i="0" u="none" strike="noStrike" cap="none" dirty="0">
                <a:solidFill>
                  <a:schemeClr val="dk1"/>
                </a:solidFill>
                <a:effectLst/>
                <a:latin typeface="Arial"/>
                <a:ea typeface="Arial"/>
                <a:cs typeface="Arial"/>
                <a:sym typeface="Arial"/>
              </a:rPr>
              <a:t>AP)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While the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threshold of this range is calculated on one image, Average Precision (AP) is measured.</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threshold value is increased from 0.4 to 0.75 by 0.05 to find ‘hits’ and ‘misses’. AP for a single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image is calculated as the average of Precision Values at each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thresholds. T is the set of specific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thresholds.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cs typeface="Arial"/>
              <a:sym typeface="Arial"/>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err="1">
                <a:solidFill>
                  <a:schemeClr val="dk1"/>
                </a:solidFill>
                <a:effectLst/>
                <a:latin typeface="Arial"/>
                <a:cs typeface="Arial"/>
                <a:sym typeface="Arial"/>
              </a:rPr>
              <a:t>mAP</a:t>
            </a:r>
            <a:r>
              <a:rPr lang="en" altLang="ko-KR" sz="1200" b="0" i="0" u="none" strike="noStrike" cap="none" dirty="0">
                <a:solidFill>
                  <a:schemeClr val="dk1"/>
                </a:solidFill>
                <a:effectLst/>
                <a:latin typeface="Arial"/>
                <a:cs typeface="Arial"/>
                <a:sym typeface="Arial"/>
              </a:rPr>
              <a:t>)</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evaluation score is the mean taken over the individual average precisions of each image in the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test dataset. Thus, all of the models are evaluated on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at different </a:t>
            </a:r>
            <a:r>
              <a:rPr lang="en" altLang="ko-KR" sz="1200" b="0" i="0" u="none" strike="noStrike" cap="none" dirty="0" err="1">
                <a:solidFill>
                  <a:schemeClr val="dk1"/>
                </a:solidFill>
                <a:effectLst/>
                <a:latin typeface="Arial"/>
                <a:ea typeface="Arial"/>
                <a:cs typeface="Arial"/>
                <a:sym typeface="Arial"/>
              </a:rPr>
              <a:t>IoU</a:t>
            </a:r>
            <a:r>
              <a:rPr lang="en" altLang="ko-KR" sz="1200" b="0" i="0" u="none" strike="noStrike" cap="none" dirty="0">
                <a:solidFill>
                  <a:schemeClr val="dk1"/>
                </a:solidFill>
                <a:effectLst/>
                <a:latin typeface="Arial"/>
                <a:ea typeface="Arial"/>
                <a:cs typeface="Arial"/>
                <a:sym typeface="Arial"/>
              </a:rPr>
              <a:t> thresholds.</a:t>
            </a:r>
            <a:endParaRPr lang="en" altLang="ko-KR" sz="1200" b="1" i="0" u="none" strike="noStrike" kern="1200" cap="none" dirty="0">
              <a:solidFill>
                <a:schemeClr val="tx1"/>
              </a:solidFill>
              <a:effectLst/>
              <a:latin typeface="Arial"/>
              <a:ea typeface="Arial"/>
              <a:cs typeface="Arial"/>
              <a:sym typeface="Arial"/>
            </a:endParaRPr>
          </a:p>
          <a:p>
            <a:endParaRPr kumimoji="1" lang="en" altLang="ko-KR" sz="1200" b="1" i="0" u="none" strike="noStrike" kern="1200" cap="none" dirty="0">
              <a:solidFill>
                <a:schemeClr val="tx1"/>
              </a:solidFill>
              <a:effectLst/>
              <a:latin typeface="Arial"/>
              <a:cs typeface="Arial"/>
              <a:sym typeface="Arial"/>
            </a:endParaRPr>
          </a:p>
          <a:p>
            <a:endParaRPr kumimoji="1" lang="en" altLang="ko-KR" sz="1200" b="1" i="0" u="none" strike="noStrike" kern="1200" cap="none" dirty="0">
              <a:solidFill>
                <a:schemeClr val="tx1"/>
              </a:solidFill>
              <a:effectLst/>
              <a:latin typeface="Arial"/>
              <a:cs typeface="Arial"/>
              <a:sym typeface="Arial"/>
            </a:endParaRPr>
          </a:p>
          <a:p>
            <a:endParaRPr kumimoji="1" lang="ko-KR" altLang="en-US" b="1" dirty="0"/>
          </a:p>
          <a:p>
            <a:pPr marL="0" marR="0" lvl="0" indent="0" algn="l" rtl="0">
              <a:spcBef>
                <a:spcPts val="0"/>
              </a:spcBef>
              <a:spcAft>
                <a:spcPts val="0"/>
              </a:spcAft>
              <a:buNone/>
            </a:pPr>
            <a:endParaRPr b="0" i="0" u="none" strike="noStrike" cap="none" dirty="0">
              <a:solidFill>
                <a:schemeClr val="dk1"/>
              </a:solidFill>
              <a:latin typeface="Arial"/>
              <a:ea typeface="Arial"/>
              <a:cs typeface="Arial"/>
              <a:sym typeface="Arial"/>
            </a:endParaRPr>
          </a:p>
        </p:txBody>
      </p:sp>
      <p:sp>
        <p:nvSpPr>
          <p:cNvPr id="169" name="Shape 169"/>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23</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1377065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Both training and testing were performed on Google Cloud Platform Machine Learning Engine. It has 39GB memory, 6 vCPUs, and NVIDIA Tesla V100 on the Google Cloud virtual machine instance. </a:t>
            </a: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24</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0779617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TensorFlow machine learning framework was used with those hyperparameters (to develop all the processes).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cs typeface="Arial"/>
                <a:sym typeface="Arial"/>
              </a:rPr>
              <a:t>And these are the final hyperparameters we used for training.</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25</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25342506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table IV shows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of each Mask R-CNN and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 that applied to the ensemble. Two Mask R- CNN models and three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 were used respectively for an ensemble. </a:t>
            </a:r>
            <a:endParaRPr lang="en" altLang="ko-KR" dirty="0"/>
          </a:p>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Table V shows the result of ensemble using two Mask-R- CNN models. The result of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using the equal weight for two Mask R-CNN models was 0.16444.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Then doubled the weight to the classifier which gained the best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among Mask R-CNNs.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When ensembled with Mask R-CNN only,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obtained by majority weighted voting method is 0.16661.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It performed better than the majority voting without weight. </a:t>
            </a: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26</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1720761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Table VI shows the weight given to each classifier and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of an ensemble using three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result of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using equal weight for each models was 0.19952.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Then doubled the weight of the model with the highest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value.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obtained from this case is 0.19940.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Then fine- tuning was done with the ratio of the weights given to each model in more detail by 2:2:3, 1:2:3 and obtained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of 0.19983, 0.19984.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These results demonstrate that combining multiple models should not always be better performed than the best individual classifier in the ensemble. </a:t>
            </a:r>
            <a:endParaRPr lang="en" altLang="ko-KR"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27</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2272991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 altLang="ko-KR" sz="1200" b="0" i="0" u="none" strike="noStrike" cap="none" dirty="0">
                <a:solidFill>
                  <a:schemeClr val="dk1"/>
                </a:solidFill>
                <a:effectLst/>
                <a:latin typeface="Arial"/>
                <a:ea typeface="Arial"/>
                <a:cs typeface="Arial"/>
                <a:sym typeface="Arial"/>
              </a:rPr>
              <a:t>Our final attempt is to combine two of the Mask R-CNN models and three of the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a:t>
            </a:r>
          </a:p>
          <a:p>
            <a:r>
              <a:rPr lang="en" altLang="ko-KR" sz="1200" b="0" i="0" u="none" strike="noStrike" cap="none" dirty="0">
                <a:solidFill>
                  <a:schemeClr val="dk1"/>
                </a:solidFill>
                <a:effectLst/>
                <a:latin typeface="Arial"/>
                <a:ea typeface="Arial"/>
                <a:cs typeface="Arial"/>
                <a:sym typeface="Arial"/>
              </a:rPr>
              <a:t>handled on this experiment. </a:t>
            </a:r>
          </a:p>
          <a:p>
            <a:endParaRPr lang="en" altLang="ko-KR" sz="1200" b="0" i="0" u="none" strike="noStrike" cap="none" dirty="0">
              <a:solidFill>
                <a:schemeClr val="dk1"/>
              </a:solidFill>
              <a:effectLst/>
              <a:latin typeface="Arial"/>
              <a:ea typeface="Arial"/>
              <a:cs typeface="Arial"/>
              <a:sym typeface="Arial"/>
            </a:endParaRPr>
          </a:p>
          <a:p>
            <a:r>
              <a:rPr lang="en" altLang="ko-KR" sz="1200" b="0" i="0" u="none" strike="noStrike" cap="none" dirty="0">
                <a:solidFill>
                  <a:schemeClr val="dk1"/>
                </a:solidFill>
                <a:effectLst/>
                <a:latin typeface="Arial"/>
                <a:ea typeface="Arial"/>
                <a:cs typeface="Arial"/>
                <a:sym typeface="Arial"/>
              </a:rPr>
              <a:t>Table VII shows the </a:t>
            </a:r>
            <a:r>
              <a:rPr lang="en" altLang="ko-KR" sz="1200" b="0" i="0" u="none" strike="noStrike" cap="none" dirty="0" err="1">
                <a:solidFill>
                  <a:schemeClr val="dk1"/>
                </a:solidFill>
                <a:effectLst/>
                <a:latin typeface="Arial"/>
                <a:ea typeface="Arial"/>
                <a:cs typeface="Arial"/>
                <a:sym typeface="Arial"/>
              </a:rPr>
              <a:t>mAPs</a:t>
            </a:r>
            <a:r>
              <a:rPr lang="en" altLang="ko-KR" sz="1200" b="0" i="0" u="none" strike="noStrike" cap="none" dirty="0">
                <a:solidFill>
                  <a:schemeClr val="dk1"/>
                </a:solidFill>
                <a:effectLst/>
                <a:latin typeface="Arial"/>
                <a:ea typeface="Arial"/>
                <a:cs typeface="Arial"/>
                <a:sym typeface="Arial"/>
              </a:rPr>
              <a:t> of each experiment conducted by giving different weight ratios to multiple</a:t>
            </a:r>
          </a:p>
          <a:p>
            <a:r>
              <a:rPr lang="en" altLang="ko-KR" sz="1200" b="0" i="0" u="none" strike="noStrike" cap="none" dirty="0">
                <a:solidFill>
                  <a:schemeClr val="dk1"/>
                </a:solidFill>
                <a:effectLst/>
                <a:latin typeface="Arial"/>
                <a:ea typeface="Arial"/>
                <a:cs typeface="Arial"/>
                <a:sym typeface="Arial"/>
              </a:rPr>
              <a:t>classifiers.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is 0.21378 when only the majority voting method is applied. According to the two</a:t>
            </a:r>
          </a:p>
          <a:p>
            <a:r>
              <a:rPr lang="en" altLang="ko-KR" sz="1200" b="0" i="0" u="none" strike="noStrike" cap="none" dirty="0">
                <a:solidFill>
                  <a:schemeClr val="dk1"/>
                </a:solidFill>
                <a:effectLst/>
                <a:latin typeface="Arial"/>
                <a:ea typeface="Arial"/>
                <a:cs typeface="Arial"/>
                <a:sym typeface="Arial"/>
              </a:rPr>
              <a:t>previous ensemble experiments, it is indicated that applying relatively more weights to the model of</a:t>
            </a:r>
          </a:p>
          <a:p>
            <a:r>
              <a:rPr lang="en" altLang="ko-KR" sz="1200" b="0" i="0" u="none" strike="noStrike" cap="none" dirty="0">
                <a:solidFill>
                  <a:schemeClr val="dk1"/>
                </a:solidFill>
                <a:effectLst/>
                <a:latin typeface="Arial"/>
                <a:ea typeface="Arial"/>
                <a:cs typeface="Arial"/>
                <a:sym typeface="Arial"/>
              </a:rPr>
              <a:t>the highest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helps to improve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Thus, the highest weight was given to the model of RN</a:t>
            </a:r>
          </a:p>
          <a:p>
            <a:r>
              <a:rPr lang="en" altLang="ko-KR" sz="1200" b="0" i="0" u="none" strike="noStrike" cap="none" dirty="0">
                <a:solidFill>
                  <a:schemeClr val="dk1"/>
                </a:solidFill>
                <a:effectLst/>
                <a:latin typeface="Arial"/>
                <a:ea typeface="Arial"/>
                <a:cs typeface="Arial"/>
                <a:sym typeface="Arial"/>
              </a:rPr>
              <a:t>201. </a:t>
            </a:r>
          </a:p>
          <a:p>
            <a:endParaRPr lang="en" altLang="ko-KR" sz="1200" b="0" i="0" u="none" strike="noStrike" cap="none" dirty="0">
              <a:solidFill>
                <a:schemeClr val="dk1"/>
              </a:solidFill>
              <a:effectLst/>
              <a:latin typeface="Arial"/>
              <a:ea typeface="Arial"/>
              <a:cs typeface="Arial"/>
              <a:sym typeface="Arial"/>
            </a:endParaRPr>
          </a:p>
          <a:p>
            <a:r>
              <a:rPr lang="en" altLang="ko-KR" sz="1200" b="0" i="0" u="none" strike="noStrike" cap="none" dirty="0">
                <a:solidFill>
                  <a:schemeClr val="dk1"/>
                </a:solidFill>
                <a:effectLst/>
                <a:latin typeface="Arial"/>
                <a:ea typeface="Arial"/>
                <a:cs typeface="Arial"/>
                <a:sym typeface="Arial"/>
              </a:rPr>
              <a:t>As a result of the experiment, the value of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increased to 0.21592. Then we adjusted the ratio of</a:t>
            </a:r>
          </a:p>
          <a:p>
            <a:r>
              <a:rPr lang="en" altLang="ko-KR" sz="1200" b="0" i="0" u="none" strike="noStrike" cap="none" dirty="0">
                <a:solidFill>
                  <a:schemeClr val="dk1"/>
                </a:solidFill>
                <a:effectLst/>
                <a:latin typeface="Arial"/>
                <a:ea typeface="Arial"/>
                <a:cs typeface="Arial"/>
                <a:sym typeface="Arial"/>
              </a:rPr>
              <a:t>weights given to each of the models in more detail and gained the best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of 0.21746. The process</a:t>
            </a:r>
          </a:p>
          <a:p>
            <a:r>
              <a:rPr lang="en" altLang="ko-KR" sz="1200" b="0" i="0" u="none" strike="noStrike" cap="none" dirty="0">
                <a:solidFill>
                  <a:schemeClr val="dk1"/>
                </a:solidFill>
                <a:effectLst/>
                <a:latin typeface="Arial"/>
                <a:ea typeface="Arial"/>
                <a:cs typeface="Arial"/>
                <a:sym typeface="Arial"/>
              </a:rPr>
              <a:t>of combining the results of these different CNN architectures in this way allows each model to capture</a:t>
            </a:r>
          </a:p>
          <a:p>
            <a:r>
              <a:rPr lang="en" altLang="ko-KR" sz="1200" b="0" i="0" u="none" strike="noStrike" cap="none" dirty="0">
                <a:solidFill>
                  <a:schemeClr val="dk1"/>
                </a:solidFill>
                <a:effectLst/>
                <a:latin typeface="Arial"/>
                <a:ea typeface="Arial"/>
                <a:cs typeface="Arial"/>
                <a:sym typeface="Arial"/>
              </a:rPr>
              <a:t>complementary information and, consequently, to increase the completeness of the overall prediction.</a:t>
            </a:r>
          </a:p>
          <a:p>
            <a:r>
              <a:rPr lang="en" altLang="ko-KR" sz="1200" b="0" i="0" u="none" strike="noStrike" cap="none" dirty="0">
                <a:solidFill>
                  <a:schemeClr val="dk1"/>
                </a:solidFill>
                <a:effectLst/>
                <a:latin typeface="Arial"/>
                <a:ea typeface="Arial"/>
                <a:cs typeface="Arial"/>
                <a:sym typeface="Arial"/>
              </a:rPr>
              <a:t>Arguably this integrated set of prediction improves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and reduces the total error rate compared to</a:t>
            </a:r>
          </a:p>
          <a:p>
            <a:r>
              <a:rPr lang="en" altLang="ko-KR" sz="1200" b="0" i="0" u="none" strike="noStrike" cap="none" dirty="0">
                <a:solidFill>
                  <a:schemeClr val="dk1"/>
                </a:solidFill>
                <a:effectLst/>
                <a:latin typeface="Arial"/>
                <a:ea typeface="Arial"/>
                <a:cs typeface="Arial"/>
                <a:sym typeface="Arial"/>
              </a:rPr>
              <a:t>applying each separate model. </a:t>
            </a:r>
            <a:endParaRPr lang="en" altLang="ko-KR"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28</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5009098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9" name="Shape 299"/>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b="1" dirty="0"/>
              <a:t>Before I finish, I’d like to briefly recap what I’ve talked about so far.</a:t>
            </a:r>
            <a:endParaRPr kumimoji="1" lang="ko-KR" altLang="en-US" b="1" dirty="0"/>
          </a:p>
          <a:p>
            <a:pPr marL="0" marR="0" lvl="0" indent="0" algn="l" rtl="0">
              <a:spcBef>
                <a:spcPts val="0"/>
              </a:spcBef>
              <a:spcAft>
                <a:spcPts val="0"/>
              </a:spcAft>
              <a:buNone/>
            </a:pPr>
            <a:endParaRPr lang="en-US" altLang="ko-KR" sz="1200" b="0" i="0" u="none" strike="noStrike" cap="none" dirty="0">
              <a:solidFill>
                <a:schemeClr val="dk1"/>
              </a:solidFill>
              <a:latin typeface="Arial"/>
              <a:ea typeface="Arial"/>
              <a:cs typeface="Arial"/>
              <a:sym typeface="Arial"/>
            </a:endParaRPr>
          </a:p>
        </p:txBody>
      </p:sp>
      <p:sp>
        <p:nvSpPr>
          <p:cNvPr id="300" name="Shape 300"/>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29</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588931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 name="Shape 125"/>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1" lang="en-US" altLang="ko-KR" dirty="0"/>
              <a:t>The topic of our research is involved in one of the Kaggle competition. </a:t>
            </a:r>
          </a:p>
          <a:p>
            <a:pPr marL="0" marR="0" lvl="0" indent="0" algn="l" defTabSz="914400" rtl="0" eaLnBrk="1" fontAlgn="auto" latinLnBrk="1" hangingPunct="1">
              <a:lnSpc>
                <a:spcPct val="100000"/>
              </a:lnSpc>
              <a:spcBef>
                <a:spcPts val="0"/>
              </a:spcBef>
              <a:spcAft>
                <a:spcPts val="0"/>
              </a:spcAft>
              <a:buClrTx/>
              <a:buSzTx/>
              <a:buFontTx/>
              <a:buNone/>
              <a:tabLst/>
              <a:defRPr/>
            </a:pPr>
            <a:endParaRPr kumimoji="1"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kumimoji="1" lang="en-US" altLang="ko-KR" dirty="0"/>
              <a:t>The main goal of this competition is implementing an algorithm to detect a visual signal for pneumonia in medical images. </a:t>
            </a:r>
          </a:p>
          <a:p>
            <a:pPr marL="0" marR="0" lvl="0" indent="0" algn="l" defTabSz="914400" rtl="0" eaLnBrk="1" fontAlgn="auto" latinLnBrk="1" hangingPunct="1">
              <a:lnSpc>
                <a:spcPct val="100000"/>
              </a:lnSpc>
              <a:spcBef>
                <a:spcPts val="0"/>
              </a:spcBef>
              <a:spcAft>
                <a:spcPts val="0"/>
              </a:spcAft>
              <a:buClrTx/>
              <a:buSzTx/>
              <a:buFontTx/>
              <a:buNone/>
              <a:tabLst/>
              <a:defRPr/>
            </a:pPr>
            <a:endParaRPr kumimoji="1"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kumimoji="1" lang="en-US" altLang="ko-KR" dirty="0"/>
              <a:t>Specifically, the algorithm for the solution needs to automatically locate lung opacities on chest radiographs.</a:t>
            </a:r>
            <a:endParaRPr kumimoji="1" lang="ko-KR" altLang="en-US" dirty="0"/>
          </a:p>
        </p:txBody>
      </p:sp>
      <p:sp>
        <p:nvSpPr>
          <p:cNvPr id="126" name="Shape 126"/>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3</a:t>
            </a:fld>
            <a:endParaRPr sz="1200">
              <a:solidFill>
                <a:schemeClr val="dk1"/>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is our experiment result, which is the coordinate values and confidence of lung opacity on predicted bounding boxes for each patient. We demonstrated the efficiency of our approach by combining multiple classifiers with majority weighted voting ensemble method. </a:t>
            </a:r>
            <a:endParaRPr lang="en" altLang="ko-KR" dirty="0"/>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30</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967546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rPr>
              <a:t>In this work, we proposed multiple ensemble approaches based on Mask R-CNN and </a:t>
            </a:r>
            <a:r>
              <a:rPr lang="en" altLang="ko-KR" sz="1200" b="1" dirty="0" err="1">
                <a:latin typeface="Apple SD Gothic Neo" panose="02000300000000000000" pitchFamily="2" charset="-127"/>
                <a:ea typeface="Apple SD Gothic Neo" panose="02000300000000000000" pitchFamily="2" charset="-127"/>
                <a:cs typeface="Bodoni MT" panose="020F0502020204030204" pitchFamily="34" charset="0"/>
              </a:rPr>
              <a:t>RetinaNet</a:t>
            </a:r>
            <a:r>
              <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rPr>
              <a:t> to</a:t>
            </a:r>
          </a:p>
          <a:p>
            <a:r>
              <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rPr>
              <a:t>detect lung opacity in CXR.</a:t>
            </a:r>
          </a:p>
          <a:p>
            <a:endPar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(Various attempts to ensemble Mask R-CNN and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 were done respectively, gaining</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slightly higher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compared to adopting only a top-performing classifier (involved in the ensemble).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(Then combining several Mask R-CNN and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models was done for the ensemble.))</a:t>
            </a:r>
            <a:endParaRPr lang="en" altLang="ko-KR" sz="1200" b="0"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rPr>
              <a:t>The point I’d like to emphasize is that suitable ratio of weights given to each classifier played an</a:t>
            </a:r>
          </a:p>
          <a:p>
            <a:r>
              <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rPr>
              <a:t>important role in our competition score.</a:t>
            </a:r>
            <a:endPar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 altLang="ko-KR" sz="1200" b="1" dirty="0">
              <a:latin typeface="Apple SD Gothic Neo" panose="02000300000000000000" pitchFamily="2" charset="-127"/>
              <a:ea typeface="Apple SD Gothic Neo" panose="02000300000000000000" pitchFamily="2" charset="-127"/>
              <a:cs typeface="Bodoni MT" panose="020F0502020204030204" pitchFamily="34" charset="0"/>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By fine-tuning the ratio of the weights given to each classifier, the </a:t>
            </a:r>
            <a:r>
              <a:rPr lang="en" altLang="ko-KR" sz="1200" b="0" i="0" u="none" strike="noStrike" cap="none" dirty="0" err="1">
                <a:solidFill>
                  <a:schemeClr val="dk1"/>
                </a:solidFill>
                <a:effectLst/>
                <a:latin typeface="Arial"/>
                <a:ea typeface="Arial"/>
                <a:cs typeface="Arial"/>
                <a:sym typeface="Arial"/>
              </a:rPr>
              <a:t>mAP</a:t>
            </a:r>
            <a:r>
              <a:rPr lang="en" altLang="ko-KR" sz="1200" b="0" i="0" u="none" strike="noStrike" cap="none" dirty="0">
                <a:solidFill>
                  <a:schemeClr val="dk1"/>
                </a:solidFill>
                <a:effectLst/>
                <a:latin typeface="Arial"/>
                <a:ea typeface="Arial"/>
                <a:cs typeface="Arial"/>
                <a:sym typeface="Arial"/>
              </a:rPr>
              <a:t> was increased to 0.21746</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with a late submission in Kaggle RSNA Pneumonia Detection Challenge, approximately could be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ranked as a 21st place out of 1499 in the competition private leaderboard. </a:t>
            </a:r>
            <a:endParaRPr lang="en" altLang="ko-KR" dirty="0"/>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31</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1043715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Shape 36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4" name="Shape 364"/>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b="1" dirty="0"/>
              <a:t>Thanks for listening to my presentation. </a:t>
            </a:r>
            <a:endParaRPr kumimoji="1" lang="ko-KR" altLang="en-US" b="1" dirty="0"/>
          </a:p>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365" name="Shape 365"/>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32</a:t>
            </a:fld>
            <a:endParaRPr sz="1200">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 name="Shape 134"/>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Since there is a considerable advance with image processing area such as classification and object</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detection, Convolutional Neural Network (CNN) is frequently used in automatic diagnosis with medical</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images. Moreover, an outstanding performance of CNN in a medical image such as X-rays, MRI and</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CT have been demonstrated in recent research</a:t>
            </a:r>
            <a:r>
              <a:rPr lang="en-US" altLang="ko-KR" sz="1200" b="0" i="0" u="none" strike="noStrike" cap="none" dirty="0">
                <a:solidFill>
                  <a:schemeClr val="dk1"/>
                </a:solidFill>
                <a:effectLst/>
                <a:latin typeface="Arial"/>
                <a:ea typeface="Arial"/>
                <a:cs typeface="Arial"/>
                <a:sym typeface="Arial"/>
              </a:rPr>
              <a:t>.</a:t>
            </a:r>
            <a:endParaRPr kumimoji="1" lang="en-US" altLang="ko-KR" dirty="0"/>
          </a:p>
          <a:p>
            <a:endParaRPr kumimoji="1" lang="ko-KR" altLang="en-US" dirty="0"/>
          </a:p>
          <a:p>
            <a:pPr marL="0" marR="0" lvl="0" indent="0" algn="l" rtl="0">
              <a:spcBef>
                <a:spcPts val="0"/>
              </a:spcBef>
              <a:spcAft>
                <a:spcPts val="0"/>
              </a:spcAft>
              <a:buNone/>
            </a:pPr>
            <a:endParaRPr dirty="0"/>
          </a:p>
        </p:txBody>
      </p:sp>
      <p:sp>
        <p:nvSpPr>
          <p:cNvPr id="135" name="Shape 135"/>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4</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0563352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 name="Shape 134"/>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kumimoji="1" lang="en-US" altLang="ko-KR" dirty="0"/>
              <a:t>And this is also same for chest radiograph.</a:t>
            </a:r>
          </a:p>
          <a:p>
            <a:r>
              <a:rPr kumimoji="1" lang="en-US" altLang="ko-KR" dirty="0"/>
              <a:t>Let me start with briefly explaining the chest radiograph. </a:t>
            </a:r>
          </a:p>
          <a:p>
            <a:r>
              <a:rPr kumimoji="1" lang="en-US" altLang="ko-KR" dirty="0"/>
              <a:t>The black part of CXR means air, white part is bone, and grey part means tissue or fluid. </a:t>
            </a:r>
          </a:p>
          <a:p>
            <a:endParaRPr kumimoji="1" lang="ko-KR" altLang="en-US" dirty="0"/>
          </a:p>
          <a:p>
            <a:pPr marL="0" marR="0" lvl="0" indent="0" algn="l" rtl="0">
              <a:spcBef>
                <a:spcPts val="0"/>
              </a:spcBef>
              <a:spcAft>
                <a:spcPts val="0"/>
              </a:spcAft>
              <a:buNone/>
            </a:pPr>
            <a:endParaRPr dirty="0"/>
          </a:p>
        </p:txBody>
      </p:sp>
      <p:sp>
        <p:nvSpPr>
          <p:cNvPr id="135" name="Shape 135"/>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5</a:t>
            </a:fld>
            <a:endParaRPr sz="1200">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 name="Shape 149"/>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Usually, lungs are filled with full of air.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However, when Pneumonia has occurred, the air inside the</a:t>
            </a:r>
            <a:r>
              <a:rPr lang="ko-KR" altLang="en-US" sz="1200" b="0" i="0" u="none" strike="noStrike" cap="none" dirty="0">
                <a:solidFill>
                  <a:schemeClr val="dk1"/>
                </a:solidFill>
                <a:effectLst/>
                <a:latin typeface="Arial"/>
                <a:ea typeface="Arial"/>
                <a:cs typeface="Arial"/>
                <a:sym typeface="Arial"/>
              </a:rPr>
              <a:t> </a:t>
            </a:r>
            <a:r>
              <a:rPr lang="en" altLang="ko-KR" sz="1200" b="0" i="0" u="none" strike="noStrike" cap="none" dirty="0">
                <a:solidFill>
                  <a:schemeClr val="dk1"/>
                </a:solidFill>
                <a:effectLst/>
                <a:latin typeface="Arial"/>
                <a:ea typeface="Arial"/>
                <a:cs typeface="Arial"/>
                <a:sym typeface="Arial"/>
              </a:rPr>
              <a:t>lungs is replaced by other materials such</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as fluids, bacteria</a:t>
            </a:r>
            <a:r>
              <a:rPr lang="en-US" altLang="ko-KR" sz="1200" b="0" i="0" u="none" strike="noStrike" cap="none" dirty="0">
                <a:solidFill>
                  <a:schemeClr val="dk1"/>
                </a:solidFill>
                <a:effectLst/>
                <a:latin typeface="Arial"/>
                <a:ea typeface="Arial"/>
                <a:cs typeface="Arial"/>
                <a:sym typeface="Arial"/>
              </a:rPr>
              <a:t> or</a:t>
            </a:r>
            <a:r>
              <a:rPr lang="en" altLang="ko-KR" sz="1200" b="0" i="0" u="none" strike="noStrike" cap="none" dirty="0">
                <a:solidFill>
                  <a:schemeClr val="dk1"/>
                </a:solidFill>
                <a:effectLst/>
                <a:latin typeface="Arial"/>
                <a:ea typeface="Arial"/>
                <a:cs typeface="Arial"/>
                <a:sym typeface="Arial"/>
              </a:rPr>
              <a:t> immune system cells.</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phenomenon</a:t>
            </a:r>
            <a:r>
              <a:rPr lang="ko-KR" altLang="en-US" sz="1200" b="0" i="0" u="none" strike="noStrike" cap="none" dirty="0">
                <a:solidFill>
                  <a:schemeClr val="dk1"/>
                </a:solidFill>
                <a:effectLst/>
                <a:latin typeface="Arial"/>
                <a:ea typeface="Arial"/>
                <a:cs typeface="Arial"/>
                <a:sym typeface="Arial"/>
              </a:rPr>
              <a:t> </a:t>
            </a:r>
            <a:r>
              <a:rPr lang="en" altLang="ko-KR" sz="1200" b="0" i="0" u="none" strike="noStrike" cap="none" dirty="0">
                <a:solidFill>
                  <a:schemeClr val="dk1"/>
                </a:solidFill>
                <a:effectLst/>
                <a:latin typeface="Arial"/>
                <a:ea typeface="Arial"/>
                <a:cs typeface="Arial"/>
                <a:sym typeface="Arial"/>
              </a:rPr>
              <a:t>results in the area to be shown as opaque</a:t>
            </a:r>
            <a:r>
              <a:rPr lang="en-US" altLang="ko-KR" sz="1200" b="1" dirty="0">
                <a:latin typeface="Apple SD Gothic Neo" panose="02000300000000000000" pitchFamily="2" charset="-127"/>
                <a:ea typeface="Apple SD Gothic Neo" panose="02000300000000000000" pitchFamily="2" charset="-127"/>
                <a:cs typeface="Bodoni MT" panose="020F0502020204030204" pitchFamily="34" charset="0"/>
              </a:rPr>
              <a:t>.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1" lang="en-US" altLang="ko-KR" sz="1200" b="1" i="0" u="none" strike="noStrike" cap="none" dirty="0">
              <a:solidFill>
                <a:schemeClr val="dk1"/>
              </a:solidFill>
              <a:latin typeface="Apple SD Gothic Neo" panose="02000300000000000000" pitchFamily="2" charset="-127"/>
              <a:ea typeface="Apple SD Gothic Neo" panose="02000300000000000000" pitchFamily="2" charset="-127"/>
              <a:cs typeface="Bodoni MT" panose="020F0502020204030204" pitchFamily="34" charset="0"/>
              <a:sym typeface="Arial"/>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sz="1200" b="0" i="0" u="none" strike="noStrike" cap="none" dirty="0">
                <a:solidFill>
                  <a:schemeClr val="dk1"/>
                </a:solidFill>
                <a:latin typeface="Arial"/>
                <a:cs typeface="Arial"/>
                <a:sym typeface="Arial"/>
              </a:rPr>
              <a:t>We call this as lung opacity.</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1" lang="ko-KR" altLang="en-US" dirty="0"/>
          </a:p>
        </p:txBody>
      </p:sp>
      <p:sp>
        <p:nvSpPr>
          <p:cNvPr id="150" name="Shape 150"/>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6</a:t>
            </a:fld>
            <a:endParaRPr sz="1200">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 name="Shape 168"/>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kumimoji="1" lang="en-US" altLang="ko-KR" b="1" dirty="0"/>
              <a:t>Our main goal of the research is to detect lung opacity bounding box on chest X-Ray input image.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1" lang="ko-KR" altLang="en-US" b="1"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 primary endpoint of our project is achieving high accuracy on detecting the bounding box that has a possibility of pneumonia. </a:t>
            </a:r>
            <a:endParaRPr lang="en" altLang="ko-KR" dirty="0"/>
          </a:p>
          <a:p>
            <a:pPr marL="0" marR="0" lvl="0" indent="0" algn="l" rtl="0">
              <a:spcBef>
                <a:spcPts val="0"/>
              </a:spcBef>
              <a:spcAft>
                <a:spcPts val="0"/>
              </a:spcAft>
              <a:buNone/>
            </a:pPr>
            <a:endParaRPr b="0" i="0" u="none" strike="noStrike" cap="none" dirty="0">
              <a:solidFill>
                <a:schemeClr val="dk1"/>
              </a:solidFill>
              <a:latin typeface="Arial"/>
              <a:ea typeface="Arial"/>
              <a:cs typeface="Arial"/>
              <a:sym typeface="Arial"/>
            </a:endParaRPr>
          </a:p>
        </p:txBody>
      </p:sp>
      <p:sp>
        <p:nvSpPr>
          <p:cNvPr id="169" name="Shape 169"/>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7</a:t>
            </a:fld>
            <a:endParaRPr sz="1200">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Shape 193"/>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
        <p:nvSpPr>
          <p:cNvPr id="194" name="Shape 194"/>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8</a:t>
            </a:fld>
            <a:endParaRPr sz="1200">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One-stage detectors such as YOLO and SSD are fast and simple (by using a fixed grid of boxes in substitute for region proposals), but provide a relatively low accuracy over two-stage methods (such as Mask R-CNN).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To address this problem caused by the foreground-background class imbalance, the one-stage </a:t>
            </a:r>
            <a:r>
              <a:rPr lang="en" altLang="ko-KR" sz="1200" b="0" i="0" u="none" strike="noStrike" cap="none" dirty="0" err="1">
                <a:solidFill>
                  <a:schemeClr val="dk1"/>
                </a:solidFill>
                <a:effectLst/>
                <a:latin typeface="Arial"/>
                <a:ea typeface="Arial"/>
                <a:cs typeface="Arial"/>
                <a:sym typeface="Arial"/>
              </a:rPr>
              <a:t>RetinaNet</a:t>
            </a:r>
            <a:r>
              <a:rPr lang="en" altLang="ko-KR" sz="1200" b="0" i="0" u="none" strike="noStrike" cap="none" dirty="0">
                <a:solidFill>
                  <a:schemeClr val="dk1"/>
                </a:solidFill>
                <a:effectLst/>
                <a:latin typeface="Arial"/>
                <a:ea typeface="Arial"/>
                <a:cs typeface="Arial"/>
                <a:sym typeface="Arial"/>
              </a:rPr>
              <a:t> suggests focal loss.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is a new loss function modified on standard cross entropy criterion.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This function drastically reduced the scaling factor of cross entropy loss to almost zero.</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sz="12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ko-KR" sz="1200" b="0" i="0" u="none" strike="noStrike" cap="none" dirty="0">
                <a:solidFill>
                  <a:schemeClr val="dk1"/>
                </a:solidFill>
                <a:effectLst/>
                <a:latin typeface="Arial"/>
                <a:ea typeface="Arial"/>
                <a:cs typeface="Arial"/>
                <a:sym typeface="Arial"/>
              </a:rPr>
              <a:t>Therefore, it is able to concentrate on mis-classified examples during training and prevent learning from being overwhelmed by most negative samples.</a:t>
            </a: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ko-KR" dirty="0"/>
          </a:p>
        </p:txBody>
      </p:sp>
      <p:sp>
        <p:nvSpPr>
          <p:cNvPr id="203" name="Shape 203"/>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9</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378202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빈 화면" type="blank">
  <p:cSld name="BLANK">
    <p:spTree>
      <p:nvGrpSpPr>
        <p:cNvPr id="1" name="Shape 15"/>
        <p:cNvGrpSpPr/>
        <p:nvPr/>
      </p:nvGrpSpPr>
      <p:grpSpPr>
        <a:xfrm>
          <a:off x="0" y="0"/>
          <a:ext cx="0" cy="0"/>
          <a:chOff x="0" y="0"/>
          <a:chExt cx="0" cy="0"/>
        </a:xfrm>
      </p:grpSpPr>
      <p:sp>
        <p:nvSpPr>
          <p:cNvPr id="16" name="Shape 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7" name="Shape 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8" name="Shape 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캡션 있는 콘텐츠" type="objTx">
  <p:cSld name="OBJECT_WITH_CAPTION_TEX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Shape 6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캡션 있는 그림" type="picTx">
  <p:cSld name="PICTURE_WITH_CAPTION_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Shape 7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4" name="Shape 7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제목 및 세로 텍스트" type="vertTx">
  <p:cSld name="VERTICAL_TEXT">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Shape 77"/>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9" name="Shape 7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0" name="Shape 8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세로 제목 및 텍스트" type="vertTitleAndTx">
  <p:cSld name="VERTICAL_TITLE_AND_VERTICAL_TEXT">
    <p:spTree>
      <p:nvGrpSpPr>
        <p:cNvPr id="1" name="Shape 81"/>
        <p:cNvGrpSpPr/>
        <p:nvPr/>
      </p:nvGrpSpPr>
      <p:grpSpPr>
        <a:xfrm>
          <a:off x="0" y="0"/>
          <a:ext cx="0" cy="0"/>
          <a:chOff x="0" y="0"/>
          <a:chExt cx="0" cy="0"/>
        </a:xfrm>
      </p:grpSpPr>
      <p:sp>
        <p:nvSpPr>
          <p:cNvPr id="82" name="Shape 8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Shape 8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4" name="Shape 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5" name="Shape 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6" name="Shape 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2">
  <p:cSld name="02">
    <p:spTree>
      <p:nvGrpSpPr>
        <p:cNvPr id="1" name="Shape 19"/>
        <p:cNvGrpSpPr/>
        <p:nvPr/>
      </p:nvGrpSpPr>
      <p:grpSpPr>
        <a:xfrm>
          <a:off x="0" y="0"/>
          <a:ext cx="0" cy="0"/>
          <a:chOff x="0" y="0"/>
          <a:chExt cx="0" cy="0"/>
        </a:xfrm>
      </p:grpSpPr>
      <p:sp>
        <p:nvSpPr>
          <p:cNvPr id="20" name="Shape 20"/>
          <p:cNvSpPr>
            <a:spLocks noGrp="1"/>
          </p:cNvSpPr>
          <p:nvPr>
            <p:ph type="pic" idx="2"/>
          </p:nvPr>
        </p:nvSpPr>
        <p:spPr>
          <a:xfrm>
            <a:off x="1552414" y="1580657"/>
            <a:ext cx="1556362" cy="1555957"/>
          </a:xfrm>
          <a:prstGeom prst="ellipse">
            <a:avLst/>
          </a:prstGeom>
          <a:solidFill>
            <a:srgbClr val="F2F2F2"/>
          </a:solid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41">
  <p:cSld name="41">
    <p:spTree>
      <p:nvGrpSpPr>
        <p:cNvPr id="1" name="Shape 21"/>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제목 슬라이드" type="title">
  <p:cSld name="TITLE">
    <p:spTree>
      <p:nvGrpSpPr>
        <p:cNvPr id="1" name="Shape 22"/>
        <p:cNvGrpSpPr/>
        <p:nvPr/>
      </p:nvGrpSpPr>
      <p:grpSpPr>
        <a:xfrm>
          <a:off x="0" y="0"/>
          <a:ext cx="0" cy="0"/>
          <a:chOff x="0" y="0"/>
          <a:chExt cx="0" cy="0"/>
        </a:xfrm>
      </p:grpSpPr>
      <p:sp>
        <p:nvSpPr>
          <p:cNvPr id="23" name="Shape 2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lstStyle>
            <a:lvl1pPr marR="0" lvl="0" algn="ctr" rtl="0">
              <a:lnSpc>
                <a:spcPct val="9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4" name="Shape 2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9pPr>
          </a:lstStyle>
          <a:p>
            <a:endParaRPr/>
          </a:p>
        </p:txBody>
      </p:sp>
      <p:sp>
        <p:nvSpPr>
          <p:cNvPr id="25" name="Shape 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6" name="Shape 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7" name="Shape 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제목 및 내용" type="obj">
  <p:cSld name="OBJEC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0" name="Shape 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1" name="Shape 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2" name="Shape 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3" name="Shape 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구역 머리글" type="secHead">
  <p:cSld name="SECTION_HEADER">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6" name="Shape 3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Arial"/>
                <a:ea typeface="Arial"/>
                <a:cs typeface="Arial"/>
                <a:sym typeface="Arial"/>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9pPr>
          </a:lstStyle>
          <a:p>
            <a:endParaRPr/>
          </a:p>
        </p:txBody>
      </p:sp>
      <p:sp>
        <p:nvSpPr>
          <p:cNvPr id="37" name="Shape 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8" name="Shape 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9" name="Shape 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콘텐츠 2개" type="twoObj">
  <p:cSld name="TWO_OBJECTS">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2" name="Shape 4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5" name="Shape 4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6" name="Shape 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비교" type="twoTxTwoObj">
  <p:cSld name="TWO_OBJECTS_WITH_TEXT">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9" name="Shape 4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50" name="Shape 50"/>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1" name="Shape 5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3" name="Shape 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제목만" type="titleOnly">
  <p:cSld name="TITLE_ONLY">
    <p:spTree>
      <p:nvGrpSpPr>
        <p:cNvPr id="1" name="Shape 56"/>
        <p:cNvGrpSpPr/>
        <p:nvPr/>
      </p:nvGrpSpPr>
      <p:grpSpPr>
        <a:xfrm>
          <a:off x="0" y="0"/>
          <a:ext cx="0" cy="0"/>
          <a:chOff x="0" y="0"/>
          <a:chExt cx="0" cy="0"/>
        </a:xfrm>
      </p:grpSpPr>
      <p:sp>
        <p:nvSpPr>
          <p:cNvPr id="57" name="Shape 5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8" name="Shape 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9" name="Shape 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0" name="Shape 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Shape 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p:nvPr/>
        </p:nvSpPr>
        <p:spPr>
          <a:xfrm rot="-2700000">
            <a:off x="4730671" y="1490758"/>
            <a:ext cx="3181981" cy="2743291"/>
          </a:xfrm>
          <a:prstGeom prst="triangle">
            <a:avLst>
              <a:gd name="adj" fmla="val 50000"/>
            </a:avLst>
          </a:prstGeom>
          <a:noFill/>
          <a:ln w="9525" cap="flat" cmpd="sng">
            <a:solidFill>
              <a:srgbClr val="BBD6E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Arial"/>
              <a:ea typeface="Arial"/>
              <a:cs typeface="Arial"/>
              <a:sym typeface="Arial"/>
            </a:endParaRPr>
          </a:p>
        </p:txBody>
      </p:sp>
      <p:cxnSp>
        <p:nvCxnSpPr>
          <p:cNvPr id="93" name="Shape 93"/>
          <p:cNvCxnSpPr/>
          <p:nvPr/>
        </p:nvCxnSpPr>
        <p:spPr>
          <a:xfrm rot="10800000">
            <a:off x="1800891" y="3372624"/>
            <a:ext cx="589936" cy="0"/>
          </a:xfrm>
          <a:prstGeom prst="straightConnector1">
            <a:avLst/>
          </a:prstGeom>
          <a:noFill/>
          <a:ln w="9525" cap="flat" cmpd="sng">
            <a:solidFill>
              <a:schemeClr val="accent1"/>
            </a:solidFill>
            <a:prstDash val="solid"/>
            <a:miter lim="800000"/>
            <a:headEnd type="none" w="sm" len="sm"/>
            <a:tailEnd type="none" w="sm" len="sm"/>
          </a:ln>
        </p:spPr>
      </p:cxnSp>
      <p:sp>
        <p:nvSpPr>
          <p:cNvPr id="94" name="Shape 94"/>
          <p:cNvSpPr/>
          <p:nvPr/>
        </p:nvSpPr>
        <p:spPr>
          <a:xfrm>
            <a:off x="2390825" y="2705100"/>
            <a:ext cx="7851900" cy="1335000"/>
          </a:xfrm>
          <a:prstGeom prst="rect">
            <a:avLst/>
          </a:prstGeom>
          <a:solidFill>
            <a:schemeClr val="lt1"/>
          </a:solidFill>
          <a:ln w="9525" cap="flat" cmpd="sng">
            <a:solidFill>
              <a:srgbClr val="222A35"/>
            </a:solidFill>
            <a:prstDash val="solid"/>
            <a:miter lim="800000"/>
            <a:headEnd type="none" w="sm" len="sm"/>
            <a:tailEnd type="none" w="sm" len="sm"/>
          </a:ln>
          <a:effectLst>
            <a:outerShdw blurRad="63500" sx="102000" sy="102000" algn="ctr"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Arial"/>
              <a:ea typeface="Arial"/>
              <a:cs typeface="Arial"/>
              <a:sym typeface="Arial"/>
            </a:endParaRPr>
          </a:p>
        </p:txBody>
      </p:sp>
      <p:cxnSp>
        <p:nvCxnSpPr>
          <p:cNvPr id="95" name="Shape 95"/>
          <p:cNvCxnSpPr/>
          <p:nvPr/>
        </p:nvCxnSpPr>
        <p:spPr>
          <a:xfrm rot="10800000">
            <a:off x="10242612" y="3372624"/>
            <a:ext cx="589936" cy="0"/>
          </a:xfrm>
          <a:prstGeom prst="straightConnector1">
            <a:avLst/>
          </a:prstGeom>
          <a:noFill/>
          <a:ln w="9525" cap="flat" cmpd="sng">
            <a:solidFill>
              <a:schemeClr val="accent1"/>
            </a:solidFill>
            <a:prstDash val="solid"/>
            <a:miter lim="800000"/>
            <a:headEnd type="none" w="sm" len="sm"/>
            <a:tailEnd type="none" w="sm" len="sm"/>
          </a:ln>
        </p:spPr>
      </p:cxnSp>
      <p:grpSp>
        <p:nvGrpSpPr>
          <p:cNvPr id="96" name="Shape 96"/>
          <p:cNvGrpSpPr/>
          <p:nvPr/>
        </p:nvGrpSpPr>
        <p:grpSpPr>
          <a:xfrm>
            <a:off x="362924" y="390833"/>
            <a:ext cx="2743200" cy="2809567"/>
            <a:chOff x="1179872" y="1238865"/>
            <a:chExt cx="5486400" cy="5619135"/>
          </a:xfrm>
        </p:grpSpPr>
        <p:cxnSp>
          <p:nvCxnSpPr>
            <p:cNvPr id="97" name="Shape 97"/>
            <p:cNvCxnSpPr/>
            <p:nvPr/>
          </p:nvCxnSpPr>
          <p:spPr>
            <a:xfrm flipH="1">
              <a:off x="2035277" y="1238865"/>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98" name="Shape 98"/>
            <p:cNvCxnSpPr/>
            <p:nvPr/>
          </p:nvCxnSpPr>
          <p:spPr>
            <a:xfrm flipH="1">
              <a:off x="1445342" y="2271252"/>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99" name="Shape 99"/>
            <p:cNvCxnSpPr/>
            <p:nvPr/>
          </p:nvCxnSpPr>
          <p:spPr>
            <a:xfrm flipH="1">
              <a:off x="1179872" y="3082412"/>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100" name="Shape 100"/>
            <p:cNvCxnSpPr/>
            <p:nvPr/>
          </p:nvCxnSpPr>
          <p:spPr>
            <a:xfrm flipH="1">
              <a:off x="2890685" y="1861664"/>
              <a:ext cx="3775588" cy="3775588"/>
            </a:xfrm>
            <a:prstGeom prst="straightConnector1">
              <a:avLst/>
            </a:prstGeom>
            <a:noFill/>
            <a:ln w="9525" cap="flat" cmpd="sng">
              <a:solidFill>
                <a:srgbClr val="D8D8D8"/>
              </a:solidFill>
              <a:prstDash val="solid"/>
              <a:miter lim="800000"/>
              <a:headEnd type="none" w="sm" len="sm"/>
              <a:tailEnd type="none" w="sm" len="sm"/>
            </a:ln>
          </p:spPr>
        </p:cxnSp>
      </p:grpSp>
      <p:grpSp>
        <p:nvGrpSpPr>
          <p:cNvPr id="101" name="Shape 101"/>
          <p:cNvGrpSpPr/>
          <p:nvPr/>
        </p:nvGrpSpPr>
        <p:grpSpPr>
          <a:xfrm>
            <a:off x="9441307" y="3849981"/>
            <a:ext cx="2610465" cy="2643173"/>
            <a:chOff x="18376492" y="9317613"/>
            <a:chExt cx="5220930" cy="5286347"/>
          </a:xfrm>
        </p:grpSpPr>
        <p:cxnSp>
          <p:nvCxnSpPr>
            <p:cNvPr id="102" name="Shape 102"/>
            <p:cNvCxnSpPr/>
            <p:nvPr/>
          </p:nvCxnSpPr>
          <p:spPr>
            <a:xfrm flipH="1">
              <a:off x="18966426" y="9317613"/>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103" name="Shape 103"/>
            <p:cNvCxnSpPr/>
            <p:nvPr/>
          </p:nvCxnSpPr>
          <p:spPr>
            <a:xfrm flipH="1">
              <a:off x="18376492" y="10350000"/>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104" name="Shape 104"/>
            <p:cNvCxnSpPr/>
            <p:nvPr/>
          </p:nvCxnSpPr>
          <p:spPr>
            <a:xfrm flipH="1">
              <a:off x="18376559" y="10828460"/>
              <a:ext cx="3775500" cy="3775500"/>
            </a:xfrm>
            <a:prstGeom prst="straightConnector1">
              <a:avLst/>
            </a:prstGeom>
            <a:noFill/>
            <a:ln w="9525" cap="flat" cmpd="sng">
              <a:solidFill>
                <a:srgbClr val="D8D8D8"/>
              </a:solidFill>
              <a:prstDash val="solid"/>
              <a:miter lim="800000"/>
              <a:headEnd type="none" w="sm" len="sm"/>
              <a:tailEnd type="none" w="sm" len="sm"/>
            </a:ln>
          </p:spPr>
        </p:cxnSp>
        <p:cxnSp>
          <p:nvCxnSpPr>
            <p:cNvPr id="105" name="Shape 105"/>
            <p:cNvCxnSpPr/>
            <p:nvPr/>
          </p:nvCxnSpPr>
          <p:spPr>
            <a:xfrm flipH="1">
              <a:off x="19821834" y="9940412"/>
              <a:ext cx="3775588" cy="3775588"/>
            </a:xfrm>
            <a:prstGeom prst="straightConnector1">
              <a:avLst/>
            </a:prstGeom>
            <a:noFill/>
            <a:ln w="9525" cap="flat" cmpd="sng">
              <a:solidFill>
                <a:srgbClr val="D8D8D8"/>
              </a:solidFill>
              <a:prstDash val="solid"/>
              <a:miter lim="800000"/>
              <a:headEnd type="none" w="sm" len="sm"/>
              <a:tailEnd type="none" w="sm" len="sm"/>
            </a:ln>
          </p:spPr>
        </p:cxnSp>
      </p:grpSp>
      <p:sp>
        <p:nvSpPr>
          <p:cNvPr id="106" name="Shape 106"/>
          <p:cNvSpPr txBox="1"/>
          <p:nvPr/>
        </p:nvSpPr>
        <p:spPr>
          <a:xfrm>
            <a:off x="2542975" y="2818625"/>
            <a:ext cx="7552500" cy="812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b="1" dirty="0">
                <a:solidFill>
                  <a:srgbClr val="323F4F"/>
                </a:solidFill>
                <a:latin typeface="Open Sans"/>
                <a:ea typeface="Open Sans"/>
                <a:cs typeface="Open Sans"/>
                <a:sym typeface="Open Sans"/>
              </a:rPr>
              <a:t>Pneumonia Detection with Weighted Voting Ensemble of CNN Models</a:t>
            </a:r>
            <a:endParaRPr sz="2800" b="1" i="0" u="none" strike="noStrike" cap="none" dirty="0">
              <a:solidFill>
                <a:srgbClr val="323F4F"/>
              </a:solidFill>
              <a:latin typeface="Open Sans"/>
              <a:ea typeface="Open Sans"/>
              <a:cs typeface="Open Sans"/>
              <a:sym typeface="Open Sans"/>
            </a:endParaRPr>
          </a:p>
        </p:txBody>
      </p:sp>
      <p:sp>
        <p:nvSpPr>
          <p:cNvPr id="108" name="Shape 108"/>
          <p:cNvSpPr txBox="1"/>
          <p:nvPr/>
        </p:nvSpPr>
        <p:spPr>
          <a:xfrm>
            <a:off x="-140228" y="4636981"/>
            <a:ext cx="12192000" cy="812700"/>
          </a:xfrm>
          <a:prstGeom prst="rect">
            <a:avLst/>
          </a:prstGeom>
          <a:noFill/>
          <a:ln>
            <a:noFill/>
          </a:ln>
        </p:spPr>
        <p:txBody>
          <a:bodyPr spcFirstLastPara="1" wrap="square" lIns="91425" tIns="91425" rIns="91425" bIns="91425" anchor="ctr" anchorCtr="0">
            <a:noAutofit/>
          </a:bodyPr>
          <a:lstStyle/>
          <a:p>
            <a:pPr marL="0" lvl="0" indent="0" algn="ctr">
              <a:lnSpc>
                <a:spcPct val="115000"/>
              </a:lnSpc>
              <a:spcBef>
                <a:spcPts val="0"/>
              </a:spcBef>
              <a:spcAft>
                <a:spcPts val="0"/>
              </a:spcAft>
              <a:buNone/>
            </a:pPr>
            <a:endParaRPr sz="1900" dirty="0">
              <a:solidFill>
                <a:schemeClr val="dk2"/>
              </a:solidFill>
              <a:latin typeface="Verdana"/>
              <a:ea typeface="Verdana"/>
              <a:cs typeface="Verdana"/>
              <a:sym typeface="Verdana"/>
            </a:endParaRPr>
          </a:p>
          <a:p>
            <a:pPr marL="0" lvl="0" indent="0" algn="ctr">
              <a:lnSpc>
                <a:spcPct val="115000"/>
              </a:lnSpc>
              <a:spcBef>
                <a:spcPts val="0"/>
              </a:spcBef>
              <a:spcAft>
                <a:spcPts val="0"/>
              </a:spcAft>
              <a:buNone/>
            </a:pPr>
            <a:r>
              <a:rPr lang="en-US" sz="1900" dirty="0">
                <a:solidFill>
                  <a:schemeClr val="dk2"/>
                </a:solidFill>
                <a:latin typeface="Verdana"/>
                <a:ea typeface="Verdana"/>
                <a:cs typeface="Verdana"/>
                <a:sym typeface="Verdana"/>
              </a:rPr>
              <a:t>ICAIBD 2019 | Chengdu, China</a:t>
            </a:r>
            <a:endParaRPr sz="1900" dirty="0">
              <a:solidFill>
                <a:schemeClr val="dk2"/>
              </a:solidFill>
              <a:latin typeface="Verdana"/>
              <a:ea typeface="Verdana"/>
              <a:cs typeface="Verdana"/>
              <a:sym typeface="Verdana"/>
            </a:endParaRPr>
          </a:p>
          <a:p>
            <a:pPr marL="0" lvl="0" indent="0" algn="ctr">
              <a:lnSpc>
                <a:spcPct val="115000"/>
              </a:lnSpc>
              <a:spcBef>
                <a:spcPts val="0"/>
              </a:spcBef>
              <a:spcAft>
                <a:spcPts val="0"/>
              </a:spcAft>
              <a:buNone/>
            </a:pPr>
            <a:r>
              <a:rPr lang="en-US" sz="1900" dirty="0">
                <a:solidFill>
                  <a:schemeClr val="dk2"/>
                </a:solidFill>
                <a:latin typeface="Verdana"/>
                <a:ea typeface="Verdana"/>
                <a:cs typeface="Verdana"/>
                <a:sym typeface="Verdana"/>
              </a:rPr>
              <a:t>Presenter : </a:t>
            </a:r>
            <a:r>
              <a:rPr lang="en-US" sz="1900" dirty="0" err="1">
                <a:solidFill>
                  <a:schemeClr val="dk2"/>
                </a:solidFill>
                <a:latin typeface="Verdana"/>
                <a:ea typeface="Verdana"/>
                <a:cs typeface="Verdana"/>
                <a:sym typeface="Verdana"/>
              </a:rPr>
              <a:t>Heewon</a:t>
            </a:r>
            <a:r>
              <a:rPr lang="en-US" sz="1900" dirty="0">
                <a:solidFill>
                  <a:schemeClr val="dk2"/>
                </a:solidFill>
                <a:latin typeface="Verdana"/>
                <a:ea typeface="Verdana"/>
                <a:cs typeface="Verdana"/>
                <a:sym typeface="Verdana"/>
              </a:rPr>
              <a:t> Ko, </a:t>
            </a:r>
            <a:r>
              <a:rPr lang="en-US" sz="1900" dirty="0" err="1">
                <a:solidFill>
                  <a:schemeClr val="dk2"/>
                </a:solidFill>
                <a:latin typeface="Verdana"/>
                <a:ea typeface="Verdana"/>
                <a:cs typeface="Verdana"/>
                <a:sym typeface="Verdana"/>
              </a:rPr>
              <a:t>Hyunsoo</a:t>
            </a:r>
            <a:r>
              <a:rPr lang="ko-KR" altLang="en-US" sz="1900" dirty="0">
                <a:solidFill>
                  <a:schemeClr val="dk2"/>
                </a:solidFill>
                <a:latin typeface="Verdana"/>
                <a:ea typeface="Verdana"/>
                <a:cs typeface="Verdana"/>
                <a:sym typeface="Verdana"/>
              </a:rPr>
              <a:t> </a:t>
            </a:r>
            <a:r>
              <a:rPr lang="en-US" altLang="ko-KR" sz="1900">
                <a:solidFill>
                  <a:schemeClr val="dk2"/>
                </a:solidFill>
                <a:latin typeface="Verdana"/>
                <a:ea typeface="Verdana"/>
                <a:cs typeface="Verdana"/>
                <a:sym typeface="Verdana"/>
              </a:rPr>
              <a:t>HA</a:t>
            </a:r>
            <a:endParaRPr sz="1900" dirty="0">
              <a:solidFill>
                <a:schemeClr val="dk2"/>
              </a:solidFill>
              <a:latin typeface="Verdana"/>
              <a:ea typeface="Verdana"/>
              <a:cs typeface="Verdana"/>
              <a:sym typeface="Verdan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err="1">
                <a:solidFill>
                  <a:srgbClr val="999999"/>
                </a:solidFill>
              </a:rPr>
              <a:t>RetinaNet</a:t>
            </a:r>
            <a:r>
              <a:rPr lang="en-US" sz="4800" b="1" dirty="0">
                <a:solidFill>
                  <a:srgbClr val="999999"/>
                </a:solidFill>
              </a:rPr>
              <a:t> Structure</a:t>
            </a:r>
            <a:endParaRPr sz="4800" b="1" dirty="0">
              <a:solidFill>
                <a:srgbClr val="999999"/>
              </a:solidFill>
              <a:latin typeface="Arial"/>
              <a:ea typeface="Arial"/>
              <a:cs typeface="Arial"/>
              <a:sym typeface="Arial"/>
            </a:endParaRPr>
          </a:p>
        </p:txBody>
      </p:sp>
      <p:pic>
        <p:nvPicPr>
          <p:cNvPr id="8" name="그림 7">
            <a:extLst>
              <a:ext uri="{FF2B5EF4-FFF2-40B4-BE49-F238E27FC236}">
                <a16:creationId xmlns:a16="http://schemas.microsoft.com/office/drawing/2014/main" id="{40C5B770-CEAF-4C80-8F22-3C06B10585E7}"/>
              </a:ext>
            </a:extLst>
          </p:cNvPr>
          <p:cNvPicPr>
            <a:picLocks noChangeAspect="1"/>
          </p:cNvPicPr>
          <p:nvPr/>
        </p:nvPicPr>
        <p:blipFill>
          <a:blip r:embed="rId3"/>
          <a:stretch>
            <a:fillRect/>
          </a:stretch>
        </p:blipFill>
        <p:spPr>
          <a:xfrm>
            <a:off x="457200" y="1653721"/>
            <a:ext cx="10660038" cy="4276815"/>
          </a:xfrm>
          <a:prstGeom prst="rect">
            <a:avLst/>
          </a:prstGeom>
        </p:spPr>
      </p:pic>
      <p:sp>
        <p:nvSpPr>
          <p:cNvPr id="4" name="TextBox 3">
            <a:extLst>
              <a:ext uri="{FF2B5EF4-FFF2-40B4-BE49-F238E27FC236}">
                <a16:creationId xmlns:a16="http://schemas.microsoft.com/office/drawing/2014/main" id="{6716BCC8-7981-4538-9FBF-0412A6D1D06C}"/>
              </a:ext>
            </a:extLst>
          </p:cNvPr>
          <p:cNvSpPr txBox="1"/>
          <p:nvPr/>
        </p:nvSpPr>
        <p:spPr>
          <a:xfrm>
            <a:off x="5780315" y="6463647"/>
            <a:ext cx="6411686" cy="307777"/>
          </a:xfrm>
          <a:prstGeom prst="rect">
            <a:avLst/>
          </a:prstGeom>
          <a:noFill/>
        </p:spPr>
        <p:txBody>
          <a:bodyPr wrap="square" rtlCol="0">
            <a:spAutoFit/>
          </a:bodyPr>
          <a:lstStyle/>
          <a:p>
            <a:r>
              <a:rPr lang="en-US" altLang="ko-KR" dirty="0"/>
              <a:t>Image  from paper “Focal Loss for Dense Object Detection”, </a:t>
            </a:r>
            <a:r>
              <a:rPr lang="en-US" altLang="ko-KR" dirty="0" err="1"/>
              <a:t>arXiv</a:t>
            </a:r>
            <a:r>
              <a:rPr lang="en-US" altLang="ko-KR" dirty="0"/>
              <a:t>: 1708.02002</a:t>
            </a:r>
            <a:endParaRPr lang="ko-KR"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Mask-RCNN Structure</a:t>
            </a:r>
            <a:endParaRPr sz="4800" b="1" dirty="0">
              <a:solidFill>
                <a:srgbClr val="999999"/>
              </a:solidFill>
              <a:latin typeface="Arial"/>
              <a:ea typeface="Arial"/>
              <a:cs typeface="Arial"/>
              <a:sym typeface="Arial"/>
            </a:endParaRPr>
          </a:p>
        </p:txBody>
      </p:sp>
      <p:pic>
        <p:nvPicPr>
          <p:cNvPr id="4" name="그림 3">
            <a:extLst>
              <a:ext uri="{FF2B5EF4-FFF2-40B4-BE49-F238E27FC236}">
                <a16:creationId xmlns:a16="http://schemas.microsoft.com/office/drawing/2014/main" id="{40E745AD-C00D-4326-9C14-C2857217BBCB}"/>
              </a:ext>
            </a:extLst>
          </p:cNvPr>
          <p:cNvPicPr>
            <a:picLocks noChangeAspect="1"/>
          </p:cNvPicPr>
          <p:nvPr/>
        </p:nvPicPr>
        <p:blipFill>
          <a:blip r:embed="rId3"/>
          <a:stretch>
            <a:fillRect/>
          </a:stretch>
        </p:blipFill>
        <p:spPr>
          <a:xfrm>
            <a:off x="1769302" y="1874517"/>
            <a:ext cx="8449000" cy="3803366"/>
          </a:xfrm>
          <a:prstGeom prst="rect">
            <a:avLst/>
          </a:prstGeom>
        </p:spPr>
      </p:pic>
      <p:sp>
        <p:nvSpPr>
          <p:cNvPr id="5" name="TextBox 4">
            <a:extLst>
              <a:ext uri="{FF2B5EF4-FFF2-40B4-BE49-F238E27FC236}">
                <a16:creationId xmlns:a16="http://schemas.microsoft.com/office/drawing/2014/main" id="{16338669-A863-4A96-901A-E0B1286DFAC6}"/>
              </a:ext>
            </a:extLst>
          </p:cNvPr>
          <p:cNvSpPr txBox="1"/>
          <p:nvPr/>
        </p:nvSpPr>
        <p:spPr>
          <a:xfrm>
            <a:off x="7870372" y="6463647"/>
            <a:ext cx="4893129" cy="307777"/>
          </a:xfrm>
          <a:prstGeom prst="rect">
            <a:avLst/>
          </a:prstGeom>
          <a:noFill/>
        </p:spPr>
        <p:txBody>
          <a:bodyPr wrap="square" rtlCol="0">
            <a:spAutoFit/>
          </a:bodyPr>
          <a:lstStyle/>
          <a:p>
            <a:r>
              <a:rPr lang="en-US" altLang="ko-KR" dirty="0"/>
              <a:t>Image  from paper “Mask R-CNN”, arXiv:1703.06780</a:t>
            </a:r>
            <a:endParaRPr lang="ko-KR" altLang="en-US" dirty="0"/>
          </a:p>
        </p:txBody>
      </p:sp>
    </p:spTree>
    <p:extLst>
      <p:ext uri="{BB962C8B-B14F-4D97-AF65-F5344CB8AC3E}">
        <p14:creationId xmlns:p14="http://schemas.microsoft.com/office/powerpoint/2010/main" val="2381890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p:nvPr/>
        </p:nvSpPr>
        <p:spPr>
          <a:xfrm>
            <a:off x="0" y="4319925"/>
            <a:ext cx="12198000" cy="2538000"/>
          </a:xfrm>
          <a:prstGeom prst="rect">
            <a:avLst/>
          </a:prstGeom>
          <a:solidFill>
            <a:srgbClr val="FFFFF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49" name="Shape 249"/>
          <p:cNvSpPr/>
          <p:nvPr/>
        </p:nvSpPr>
        <p:spPr>
          <a:xfrm>
            <a:off x="0" y="75"/>
            <a:ext cx="12198000" cy="4320000"/>
          </a:xfrm>
          <a:prstGeom prst="rect">
            <a:avLst/>
          </a:prstGeom>
          <a:solidFill>
            <a:srgbClr val="EFEFE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50" name="Shape 250"/>
          <p:cNvSpPr txBox="1"/>
          <p:nvPr/>
        </p:nvSpPr>
        <p:spPr>
          <a:xfrm>
            <a:off x="0" y="0"/>
            <a:ext cx="12198000"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b="1" dirty="0">
                <a:solidFill>
                  <a:srgbClr val="666666"/>
                </a:solidFill>
              </a:rPr>
              <a:t>3. Methodology</a:t>
            </a:r>
            <a:endParaRPr sz="4800" b="1" dirty="0">
              <a:solidFill>
                <a:srgbClr val="666666"/>
              </a:solidFill>
              <a:latin typeface="Arial"/>
              <a:ea typeface="Arial"/>
              <a:cs typeface="Arial"/>
              <a:sym typeface="Arial"/>
            </a:endParaRPr>
          </a:p>
        </p:txBody>
      </p:sp>
      <p:sp>
        <p:nvSpPr>
          <p:cNvPr id="251" name="Shape 251"/>
          <p:cNvSpPr/>
          <p:nvPr/>
        </p:nvSpPr>
        <p:spPr>
          <a:xfrm>
            <a:off x="0" y="4154300"/>
            <a:ext cx="12198000" cy="165900"/>
          </a:xfrm>
          <a:prstGeom prst="rect">
            <a:avLst/>
          </a:prstGeom>
          <a:solidFill>
            <a:srgbClr val="B7B7B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Voting Ensemble</a:t>
            </a:r>
            <a:endParaRPr sz="4800" b="1" dirty="0">
              <a:solidFill>
                <a:srgbClr val="999999"/>
              </a:solidFill>
              <a:latin typeface="Arial"/>
              <a:ea typeface="Arial"/>
              <a:cs typeface="Arial"/>
              <a:sym typeface="Arial"/>
            </a:endParaRPr>
          </a:p>
        </p:txBody>
      </p:sp>
      <p:pic>
        <p:nvPicPr>
          <p:cNvPr id="4" name="그림 3">
            <a:extLst>
              <a:ext uri="{FF2B5EF4-FFF2-40B4-BE49-F238E27FC236}">
                <a16:creationId xmlns:a16="http://schemas.microsoft.com/office/drawing/2014/main" id="{2B841133-A333-4C08-BBE6-64DEB03B83EB}"/>
              </a:ext>
            </a:extLst>
          </p:cNvPr>
          <p:cNvPicPr>
            <a:picLocks noChangeAspect="1"/>
          </p:cNvPicPr>
          <p:nvPr/>
        </p:nvPicPr>
        <p:blipFill>
          <a:blip r:embed="rId3"/>
          <a:stretch>
            <a:fillRect/>
          </a:stretch>
        </p:blipFill>
        <p:spPr>
          <a:xfrm>
            <a:off x="2700509" y="1543323"/>
            <a:ext cx="6331524" cy="4665334"/>
          </a:xfrm>
          <a:prstGeom prst="rect">
            <a:avLst/>
          </a:prstGeom>
        </p:spPr>
      </p:pic>
    </p:spTree>
    <p:extLst>
      <p:ext uri="{BB962C8B-B14F-4D97-AF65-F5344CB8AC3E}">
        <p14:creationId xmlns:p14="http://schemas.microsoft.com/office/powerpoint/2010/main" val="32653368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Model Comparison</a:t>
            </a:r>
            <a:endParaRPr sz="4800" b="1" dirty="0">
              <a:solidFill>
                <a:srgbClr val="999999"/>
              </a:solidFill>
              <a:latin typeface="Arial"/>
              <a:ea typeface="Arial"/>
              <a:cs typeface="Arial"/>
              <a:sym typeface="Arial"/>
            </a:endParaRPr>
          </a:p>
        </p:txBody>
      </p:sp>
      <p:pic>
        <p:nvPicPr>
          <p:cNvPr id="2" name="그림 1">
            <a:extLst>
              <a:ext uri="{FF2B5EF4-FFF2-40B4-BE49-F238E27FC236}">
                <a16:creationId xmlns:a16="http://schemas.microsoft.com/office/drawing/2014/main" id="{A6472B55-2A44-4940-ACAE-659C68BDE951}"/>
              </a:ext>
            </a:extLst>
          </p:cNvPr>
          <p:cNvPicPr>
            <a:picLocks noChangeAspect="1"/>
          </p:cNvPicPr>
          <p:nvPr/>
        </p:nvPicPr>
        <p:blipFill>
          <a:blip r:embed="rId3"/>
          <a:stretch>
            <a:fillRect/>
          </a:stretch>
        </p:blipFill>
        <p:spPr>
          <a:xfrm>
            <a:off x="1842213" y="1837353"/>
            <a:ext cx="8507574" cy="3588228"/>
          </a:xfrm>
          <a:prstGeom prst="rect">
            <a:avLst/>
          </a:prstGeom>
        </p:spPr>
      </p:pic>
    </p:spTree>
    <p:extLst>
      <p:ext uri="{BB962C8B-B14F-4D97-AF65-F5344CB8AC3E}">
        <p14:creationId xmlns:p14="http://schemas.microsoft.com/office/powerpoint/2010/main" val="1027101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Voting Ensemble</a:t>
            </a:r>
            <a:endParaRPr sz="4800" b="1" dirty="0">
              <a:solidFill>
                <a:srgbClr val="999999"/>
              </a:solidFill>
              <a:latin typeface="Arial"/>
              <a:ea typeface="Arial"/>
              <a:cs typeface="Arial"/>
              <a:sym typeface="Arial"/>
            </a:endParaRPr>
          </a:p>
        </p:txBody>
      </p:sp>
      <p:pic>
        <p:nvPicPr>
          <p:cNvPr id="5" name="그림 4">
            <a:extLst>
              <a:ext uri="{FF2B5EF4-FFF2-40B4-BE49-F238E27FC236}">
                <a16:creationId xmlns:a16="http://schemas.microsoft.com/office/drawing/2014/main" id="{62BE568F-7B93-4753-9E1A-CB0EC68A9FAE}"/>
              </a:ext>
            </a:extLst>
          </p:cNvPr>
          <p:cNvPicPr>
            <a:picLocks noChangeAspect="1"/>
          </p:cNvPicPr>
          <p:nvPr/>
        </p:nvPicPr>
        <p:blipFill>
          <a:blip r:embed="rId3"/>
          <a:stretch>
            <a:fillRect/>
          </a:stretch>
        </p:blipFill>
        <p:spPr>
          <a:xfrm>
            <a:off x="2978426" y="1817571"/>
            <a:ext cx="6235148" cy="4252987"/>
          </a:xfrm>
          <a:prstGeom prst="rect">
            <a:avLst/>
          </a:prstGeom>
        </p:spPr>
      </p:pic>
    </p:spTree>
    <p:extLst>
      <p:ext uri="{BB962C8B-B14F-4D97-AF65-F5344CB8AC3E}">
        <p14:creationId xmlns:p14="http://schemas.microsoft.com/office/powerpoint/2010/main" val="40702811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9358604"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Models that used in ensemble</a:t>
            </a:r>
            <a:endParaRPr sz="4800" b="1" dirty="0">
              <a:solidFill>
                <a:srgbClr val="999999"/>
              </a:solidFill>
              <a:latin typeface="Arial"/>
              <a:ea typeface="Arial"/>
              <a:cs typeface="Arial"/>
              <a:sym typeface="Arial"/>
            </a:endParaRPr>
          </a:p>
        </p:txBody>
      </p:sp>
      <p:pic>
        <p:nvPicPr>
          <p:cNvPr id="4" name="그림 3">
            <a:extLst>
              <a:ext uri="{FF2B5EF4-FFF2-40B4-BE49-F238E27FC236}">
                <a16:creationId xmlns:a16="http://schemas.microsoft.com/office/drawing/2014/main" id="{98FEE105-9AF6-4421-A04C-90DC3FF4DB62}"/>
              </a:ext>
            </a:extLst>
          </p:cNvPr>
          <p:cNvPicPr>
            <a:picLocks noChangeAspect="1"/>
          </p:cNvPicPr>
          <p:nvPr/>
        </p:nvPicPr>
        <p:blipFill>
          <a:blip r:embed="rId3"/>
          <a:stretch>
            <a:fillRect/>
          </a:stretch>
        </p:blipFill>
        <p:spPr>
          <a:xfrm>
            <a:off x="1045029" y="2103472"/>
            <a:ext cx="5241236" cy="3650146"/>
          </a:xfrm>
          <a:prstGeom prst="rect">
            <a:avLst/>
          </a:prstGeom>
        </p:spPr>
      </p:pic>
      <p:sp>
        <p:nvSpPr>
          <p:cNvPr id="6" name="TextBox 5">
            <a:extLst>
              <a:ext uri="{FF2B5EF4-FFF2-40B4-BE49-F238E27FC236}">
                <a16:creationId xmlns:a16="http://schemas.microsoft.com/office/drawing/2014/main" id="{35DBFBA1-CD61-4C13-B92A-870072CD6EC8}"/>
              </a:ext>
            </a:extLst>
          </p:cNvPr>
          <p:cNvSpPr txBox="1"/>
          <p:nvPr/>
        </p:nvSpPr>
        <p:spPr>
          <a:xfrm>
            <a:off x="6661516" y="3149969"/>
            <a:ext cx="4293704" cy="1015663"/>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We selected 2 Mask RCNN and 3 </a:t>
            </a:r>
            <a:r>
              <a:rPr kumimoji="1" lang="en-US" altLang="ko-KR" sz="2000" b="1" dirty="0" err="1">
                <a:latin typeface="Apple SD Gothic Neo" panose="02000300000000000000" pitchFamily="2" charset="-127"/>
                <a:ea typeface="Apple SD Gothic Neo" panose="02000300000000000000" pitchFamily="2" charset="-127"/>
              </a:rPr>
              <a:t>RetinaNet</a:t>
            </a:r>
            <a:r>
              <a:rPr kumimoji="1" lang="en-US" altLang="ko-KR" sz="2000" b="1" dirty="0">
                <a:latin typeface="Apple SD Gothic Neo" panose="02000300000000000000" pitchFamily="2" charset="-127"/>
                <a:ea typeface="Apple SD Gothic Neo" panose="02000300000000000000" pitchFamily="2" charset="-127"/>
              </a:rPr>
              <a:t> model which obtained high </a:t>
            </a:r>
            <a:r>
              <a:rPr kumimoji="1" lang="en-US" altLang="ko-KR" sz="2000" b="1" dirty="0" err="1">
                <a:latin typeface="Apple SD Gothic Neo" panose="02000300000000000000" pitchFamily="2" charset="-127"/>
                <a:ea typeface="Apple SD Gothic Neo" panose="02000300000000000000" pitchFamily="2" charset="-127"/>
              </a:rPr>
              <a:t>mAP</a:t>
            </a:r>
            <a:r>
              <a:rPr kumimoji="1" lang="en-US" altLang="ko-KR" sz="2000" b="1" dirty="0">
                <a:latin typeface="Apple SD Gothic Neo" panose="02000300000000000000" pitchFamily="2" charset="-127"/>
                <a:ea typeface="Apple SD Gothic Neo" panose="02000300000000000000" pitchFamily="2" charset="-127"/>
              </a:rPr>
              <a:t>.</a:t>
            </a:r>
          </a:p>
        </p:txBody>
      </p:sp>
    </p:spTree>
    <p:extLst>
      <p:ext uri="{BB962C8B-B14F-4D97-AF65-F5344CB8AC3E}">
        <p14:creationId xmlns:p14="http://schemas.microsoft.com/office/powerpoint/2010/main" val="8046551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Weighted Majority Voting Ensemble</a:t>
            </a:r>
            <a:endParaRPr sz="4800" b="1" dirty="0">
              <a:solidFill>
                <a:srgbClr val="999999"/>
              </a:solidFill>
              <a:latin typeface="Arial"/>
              <a:ea typeface="Arial"/>
              <a:cs typeface="Arial"/>
              <a:sym typeface="Arial"/>
            </a:endParaRPr>
          </a:p>
        </p:txBody>
      </p:sp>
      <p:pic>
        <p:nvPicPr>
          <p:cNvPr id="5" name="그림 4">
            <a:extLst>
              <a:ext uri="{FF2B5EF4-FFF2-40B4-BE49-F238E27FC236}">
                <a16:creationId xmlns:a16="http://schemas.microsoft.com/office/drawing/2014/main" id="{C6FF0520-365D-4802-B8C3-C4A9226C9CD9}"/>
              </a:ext>
            </a:extLst>
          </p:cNvPr>
          <p:cNvPicPr>
            <a:picLocks noChangeAspect="1"/>
          </p:cNvPicPr>
          <p:nvPr/>
        </p:nvPicPr>
        <p:blipFill>
          <a:blip r:embed="rId3"/>
          <a:stretch>
            <a:fillRect/>
          </a:stretch>
        </p:blipFill>
        <p:spPr>
          <a:xfrm>
            <a:off x="575988" y="2089998"/>
            <a:ext cx="6104138" cy="3881594"/>
          </a:xfrm>
          <a:prstGeom prst="rect">
            <a:avLst/>
          </a:prstGeom>
        </p:spPr>
      </p:pic>
      <p:sp>
        <p:nvSpPr>
          <p:cNvPr id="7" name="TextBox 6">
            <a:extLst>
              <a:ext uri="{FF2B5EF4-FFF2-40B4-BE49-F238E27FC236}">
                <a16:creationId xmlns:a16="http://schemas.microsoft.com/office/drawing/2014/main" id="{2DFB201D-10AB-4D4F-A4BA-F49198A75BB5}"/>
              </a:ext>
            </a:extLst>
          </p:cNvPr>
          <p:cNvSpPr txBox="1"/>
          <p:nvPr/>
        </p:nvSpPr>
        <p:spPr>
          <a:xfrm>
            <a:off x="6959337" y="2808440"/>
            <a:ext cx="4237397" cy="1631216"/>
          </a:xfrm>
          <a:prstGeom prst="rect">
            <a:avLst/>
          </a:prstGeom>
          <a:noFill/>
        </p:spPr>
        <p:txBody>
          <a:bodyPr wrap="square" rtlCol="0">
            <a:spAutoFit/>
          </a:bodyPr>
          <a:lstStyle/>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Majority Weighted Voting Ensemble is simple.</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Better model can vote more.</a:t>
            </a:r>
          </a:p>
        </p:txBody>
      </p:sp>
    </p:spTree>
    <p:extLst>
      <p:ext uri="{BB962C8B-B14F-4D97-AF65-F5344CB8AC3E}">
        <p14:creationId xmlns:p14="http://schemas.microsoft.com/office/powerpoint/2010/main" val="28794507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Ensemble Between Same Model</a:t>
            </a:r>
            <a:endParaRPr sz="4800" b="1" dirty="0">
              <a:solidFill>
                <a:srgbClr val="999999"/>
              </a:solidFill>
              <a:latin typeface="Arial"/>
              <a:ea typeface="Arial"/>
              <a:cs typeface="Arial"/>
              <a:sym typeface="Arial"/>
            </a:endParaRPr>
          </a:p>
        </p:txBody>
      </p:sp>
      <p:pic>
        <p:nvPicPr>
          <p:cNvPr id="6" name="그림 5">
            <a:extLst>
              <a:ext uri="{FF2B5EF4-FFF2-40B4-BE49-F238E27FC236}">
                <a16:creationId xmlns:a16="http://schemas.microsoft.com/office/drawing/2014/main" id="{552E8FAC-6F97-4F27-AE8B-E2B5AAD09BAC}"/>
              </a:ext>
            </a:extLst>
          </p:cNvPr>
          <p:cNvPicPr>
            <a:picLocks noChangeAspect="1"/>
          </p:cNvPicPr>
          <p:nvPr/>
        </p:nvPicPr>
        <p:blipFill>
          <a:blip r:embed="rId3"/>
          <a:stretch>
            <a:fillRect/>
          </a:stretch>
        </p:blipFill>
        <p:spPr>
          <a:xfrm>
            <a:off x="2015413" y="1546643"/>
            <a:ext cx="7349939" cy="1875293"/>
          </a:xfrm>
          <a:prstGeom prst="rect">
            <a:avLst/>
          </a:prstGeom>
        </p:spPr>
      </p:pic>
      <p:pic>
        <p:nvPicPr>
          <p:cNvPr id="8" name="그림 7">
            <a:extLst>
              <a:ext uri="{FF2B5EF4-FFF2-40B4-BE49-F238E27FC236}">
                <a16:creationId xmlns:a16="http://schemas.microsoft.com/office/drawing/2014/main" id="{3036875E-0170-454B-A7D2-BC2B8C6E3759}"/>
              </a:ext>
            </a:extLst>
          </p:cNvPr>
          <p:cNvPicPr>
            <a:picLocks noChangeAspect="1"/>
          </p:cNvPicPr>
          <p:nvPr/>
        </p:nvPicPr>
        <p:blipFill>
          <a:blip r:embed="rId4"/>
          <a:stretch>
            <a:fillRect/>
          </a:stretch>
        </p:blipFill>
        <p:spPr>
          <a:xfrm>
            <a:off x="2233729" y="3421936"/>
            <a:ext cx="6984916" cy="1773334"/>
          </a:xfrm>
          <a:prstGeom prst="rect">
            <a:avLst/>
          </a:prstGeom>
        </p:spPr>
      </p:pic>
      <p:sp>
        <p:nvSpPr>
          <p:cNvPr id="9" name="TextBox 8">
            <a:extLst>
              <a:ext uri="{FF2B5EF4-FFF2-40B4-BE49-F238E27FC236}">
                <a16:creationId xmlns:a16="http://schemas.microsoft.com/office/drawing/2014/main" id="{3973E42E-E649-4EE4-8A7A-240A04F3D32B}"/>
              </a:ext>
            </a:extLst>
          </p:cNvPr>
          <p:cNvSpPr txBox="1"/>
          <p:nvPr/>
        </p:nvSpPr>
        <p:spPr>
          <a:xfrm>
            <a:off x="2233729" y="5553088"/>
            <a:ext cx="8363138" cy="1015663"/>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Ensemble with same model is not effective.</a:t>
            </a:r>
          </a:p>
          <a:p>
            <a:r>
              <a:rPr kumimoji="1" lang="en-US" altLang="ko-KR" sz="2000" b="1" dirty="0">
                <a:latin typeface="Apple SD Gothic Neo" panose="02000300000000000000" pitchFamily="2" charset="-127"/>
                <a:ea typeface="Apple SD Gothic Neo" panose="02000300000000000000" pitchFamily="2" charset="-127"/>
              </a:rPr>
              <a:t>Sometimes it was even worse compare to the individual model.</a:t>
            </a:r>
          </a:p>
          <a:p>
            <a:endParaRPr kumimoji="1" lang="en-US" altLang="ko-KR" sz="2000" b="1" dirty="0">
              <a:latin typeface="Apple SD Gothic Neo" panose="02000300000000000000" pitchFamily="2" charset="-127"/>
              <a:ea typeface="Apple SD Gothic Neo" panose="02000300000000000000" pitchFamily="2" charset="-127"/>
            </a:endParaRPr>
          </a:p>
        </p:txBody>
      </p:sp>
    </p:spTree>
    <p:extLst>
      <p:ext uri="{BB962C8B-B14F-4D97-AF65-F5344CB8AC3E}">
        <p14:creationId xmlns:p14="http://schemas.microsoft.com/office/powerpoint/2010/main" val="24233139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Ensemble Between Different Model</a:t>
            </a:r>
            <a:endParaRPr sz="4800" b="1" dirty="0">
              <a:solidFill>
                <a:srgbClr val="999999"/>
              </a:solidFill>
              <a:latin typeface="Arial"/>
              <a:ea typeface="Arial"/>
              <a:cs typeface="Arial"/>
              <a:sym typeface="Arial"/>
            </a:endParaRPr>
          </a:p>
        </p:txBody>
      </p:sp>
      <p:pic>
        <p:nvPicPr>
          <p:cNvPr id="7" name="그림 6">
            <a:extLst>
              <a:ext uri="{FF2B5EF4-FFF2-40B4-BE49-F238E27FC236}">
                <a16:creationId xmlns:a16="http://schemas.microsoft.com/office/drawing/2014/main" id="{A1A4B027-2A60-47ED-BFEE-A45DCCED7D88}"/>
              </a:ext>
            </a:extLst>
          </p:cNvPr>
          <p:cNvPicPr>
            <a:picLocks noChangeAspect="1"/>
          </p:cNvPicPr>
          <p:nvPr/>
        </p:nvPicPr>
        <p:blipFill>
          <a:blip r:embed="rId3"/>
          <a:stretch>
            <a:fillRect/>
          </a:stretch>
        </p:blipFill>
        <p:spPr>
          <a:xfrm>
            <a:off x="534587" y="1823622"/>
            <a:ext cx="11122826" cy="2160549"/>
          </a:xfrm>
          <a:prstGeom prst="rect">
            <a:avLst/>
          </a:prstGeom>
        </p:spPr>
      </p:pic>
      <p:sp>
        <p:nvSpPr>
          <p:cNvPr id="10" name="TextBox 9">
            <a:extLst>
              <a:ext uri="{FF2B5EF4-FFF2-40B4-BE49-F238E27FC236}">
                <a16:creationId xmlns:a16="http://schemas.microsoft.com/office/drawing/2014/main" id="{DB2E4B43-3DBD-43E0-87A5-569F4DDCF653}"/>
              </a:ext>
            </a:extLst>
          </p:cNvPr>
          <p:cNvSpPr txBox="1"/>
          <p:nvPr/>
        </p:nvSpPr>
        <p:spPr>
          <a:xfrm>
            <a:off x="617881" y="4232022"/>
            <a:ext cx="7898397" cy="2246769"/>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Ensemble between different model was very effective.</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In democratic majority voting ensemble, </a:t>
            </a:r>
            <a:r>
              <a:rPr kumimoji="1" lang="en-US" altLang="ko-KR" sz="2000" b="1" dirty="0" err="1">
                <a:latin typeface="Apple SD Gothic Neo" panose="02000300000000000000" pitchFamily="2" charset="-127"/>
                <a:ea typeface="Apple SD Gothic Neo" panose="02000300000000000000" pitchFamily="2" charset="-127"/>
              </a:rPr>
              <a:t>mAP</a:t>
            </a:r>
            <a:r>
              <a:rPr kumimoji="1" lang="en-US" altLang="ko-KR" sz="2000" b="1" dirty="0">
                <a:latin typeface="Apple SD Gothic Neo" panose="02000300000000000000" pitchFamily="2" charset="-127"/>
                <a:ea typeface="Apple SD Gothic Neo" panose="02000300000000000000" pitchFamily="2" charset="-127"/>
              </a:rPr>
              <a:t> = 0.21378.</a:t>
            </a:r>
          </a:p>
          <a:p>
            <a:r>
              <a:rPr kumimoji="1" lang="en-US" altLang="ko-KR" sz="2000" b="1" dirty="0">
                <a:latin typeface="Apple SD Gothic Neo" panose="02000300000000000000" pitchFamily="2" charset="-127"/>
                <a:ea typeface="Apple SD Gothic Neo" panose="02000300000000000000" pitchFamily="2" charset="-127"/>
              </a:rPr>
              <a:t>In Weighted majority voting ensemble, </a:t>
            </a:r>
            <a:r>
              <a:rPr kumimoji="1" lang="en-US" altLang="ko-KR" sz="2000" b="1" dirty="0" err="1">
                <a:latin typeface="Apple SD Gothic Neo" panose="02000300000000000000" pitchFamily="2" charset="-127"/>
                <a:ea typeface="Apple SD Gothic Neo" panose="02000300000000000000" pitchFamily="2" charset="-127"/>
              </a:rPr>
              <a:t>mAP</a:t>
            </a:r>
            <a:r>
              <a:rPr kumimoji="1" lang="en-US" altLang="ko-KR" sz="2000" b="1" dirty="0">
                <a:latin typeface="Apple SD Gothic Neo" panose="02000300000000000000" pitchFamily="2" charset="-127"/>
                <a:ea typeface="Apple SD Gothic Neo" panose="02000300000000000000" pitchFamily="2" charset="-127"/>
              </a:rPr>
              <a:t> = 0.21746.</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This score ranked 21th / 1499 in Kaggle RSNA Competition.</a:t>
            </a:r>
          </a:p>
          <a:p>
            <a:endParaRPr kumimoji="1" lang="en-US" altLang="ko-KR" sz="2000" b="1" dirty="0">
              <a:latin typeface="Apple SD Gothic Neo" panose="02000300000000000000" pitchFamily="2" charset="-127"/>
              <a:ea typeface="Apple SD Gothic Neo" panose="02000300000000000000" pitchFamily="2" charset="-127"/>
            </a:endParaRPr>
          </a:p>
        </p:txBody>
      </p:sp>
    </p:spTree>
    <p:extLst>
      <p:ext uri="{BB962C8B-B14F-4D97-AF65-F5344CB8AC3E}">
        <p14:creationId xmlns:p14="http://schemas.microsoft.com/office/powerpoint/2010/main" val="3815946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cxnSp>
        <p:nvCxnSpPr>
          <p:cNvPr id="114" name="Shape 114"/>
          <p:cNvCxnSpPr/>
          <p:nvPr/>
        </p:nvCxnSpPr>
        <p:spPr>
          <a:xfrm>
            <a:off x="3286442" y="2803401"/>
            <a:ext cx="2633400" cy="6300"/>
          </a:xfrm>
          <a:prstGeom prst="straightConnector1">
            <a:avLst/>
          </a:prstGeom>
          <a:noFill/>
          <a:ln w="57150" cap="flat" cmpd="sng">
            <a:solidFill>
              <a:srgbClr val="D8D8D8"/>
            </a:solidFill>
            <a:prstDash val="solid"/>
            <a:miter lim="800000"/>
            <a:headEnd type="none" w="sm" len="sm"/>
            <a:tailEnd type="none" w="sm" len="sm"/>
          </a:ln>
        </p:spPr>
      </p:cxnSp>
      <p:sp>
        <p:nvSpPr>
          <p:cNvPr id="115" name="Shape 115"/>
          <p:cNvSpPr txBox="1"/>
          <p:nvPr/>
        </p:nvSpPr>
        <p:spPr>
          <a:xfrm>
            <a:off x="3286450" y="2389690"/>
            <a:ext cx="2154230" cy="276300"/>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000" b="1" dirty="0">
                <a:solidFill>
                  <a:schemeClr val="dk2"/>
                </a:solidFill>
              </a:rPr>
              <a:t>01. Introduction</a:t>
            </a:r>
            <a:endParaRPr sz="2000" b="1" dirty="0">
              <a:solidFill>
                <a:schemeClr val="dk2"/>
              </a:solidFill>
              <a:latin typeface="Arial"/>
              <a:ea typeface="Arial"/>
              <a:cs typeface="Arial"/>
              <a:sym typeface="Arial"/>
            </a:endParaRPr>
          </a:p>
        </p:txBody>
      </p:sp>
      <p:sp>
        <p:nvSpPr>
          <p:cNvPr id="116" name="Shape 116"/>
          <p:cNvSpPr txBox="1"/>
          <p:nvPr/>
        </p:nvSpPr>
        <p:spPr>
          <a:xfrm>
            <a:off x="674552" y="637111"/>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a:solidFill>
                  <a:srgbClr val="999999"/>
                </a:solidFill>
              </a:rPr>
              <a:t>INDEX</a:t>
            </a:r>
            <a:endParaRPr sz="4800" b="1">
              <a:solidFill>
                <a:srgbClr val="999999"/>
              </a:solidFill>
            </a:endParaRPr>
          </a:p>
        </p:txBody>
      </p:sp>
      <p:cxnSp>
        <p:nvCxnSpPr>
          <p:cNvPr id="117" name="Shape 117"/>
          <p:cNvCxnSpPr/>
          <p:nvPr/>
        </p:nvCxnSpPr>
        <p:spPr>
          <a:xfrm rot="10800000" flipH="1">
            <a:off x="3286442" y="4111001"/>
            <a:ext cx="2633400" cy="16500"/>
          </a:xfrm>
          <a:prstGeom prst="straightConnector1">
            <a:avLst/>
          </a:prstGeom>
          <a:noFill/>
          <a:ln w="57150" cap="flat" cmpd="sng">
            <a:solidFill>
              <a:srgbClr val="D8D8D8"/>
            </a:solidFill>
            <a:prstDash val="solid"/>
            <a:miter lim="800000"/>
            <a:headEnd type="none" w="sm" len="sm"/>
            <a:tailEnd type="none" w="sm" len="sm"/>
          </a:ln>
        </p:spPr>
      </p:cxnSp>
      <p:sp>
        <p:nvSpPr>
          <p:cNvPr id="118" name="Shape 118"/>
          <p:cNvSpPr txBox="1"/>
          <p:nvPr/>
        </p:nvSpPr>
        <p:spPr>
          <a:xfrm>
            <a:off x="3278950" y="3697294"/>
            <a:ext cx="2551500" cy="305996"/>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000" b="1" dirty="0">
                <a:solidFill>
                  <a:schemeClr val="dk2"/>
                </a:solidFill>
              </a:rPr>
              <a:t>03. Methodology</a:t>
            </a:r>
            <a:endParaRPr sz="2000" b="1" dirty="0">
              <a:solidFill>
                <a:schemeClr val="dk2"/>
              </a:solidFill>
              <a:latin typeface="Arial"/>
              <a:ea typeface="Arial"/>
              <a:cs typeface="Arial"/>
              <a:sym typeface="Arial"/>
            </a:endParaRPr>
          </a:p>
        </p:txBody>
      </p:sp>
      <p:cxnSp>
        <p:nvCxnSpPr>
          <p:cNvPr id="119" name="Shape 119"/>
          <p:cNvCxnSpPr/>
          <p:nvPr/>
        </p:nvCxnSpPr>
        <p:spPr>
          <a:xfrm rot="10800000" flipH="1">
            <a:off x="7031736" y="4106963"/>
            <a:ext cx="2633400" cy="20400"/>
          </a:xfrm>
          <a:prstGeom prst="straightConnector1">
            <a:avLst/>
          </a:prstGeom>
          <a:noFill/>
          <a:ln w="57150" cap="flat" cmpd="sng">
            <a:solidFill>
              <a:srgbClr val="D8D8D8"/>
            </a:solidFill>
            <a:prstDash val="solid"/>
            <a:miter lim="800000"/>
            <a:headEnd type="none" w="sm" len="sm"/>
            <a:tailEnd type="none" w="sm" len="sm"/>
          </a:ln>
        </p:spPr>
      </p:cxnSp>
      <p:cxnSp>
        <p:nvCxnSpPr>
          <p:cNvPr id="120" name="Shape 120"/>
          <p:cNvCxnSpPr/>
          <p:nvPr/>
        </p:nvCxnSpPr>
        <p:spPr>
          <a:xfrm rot="10800000" flipH="1">
            <a:off x="7023200" y="2803540"/>
            <a:ext cx="2633400" cy="18900"/>
          </a:xfrm>
          <a:prstGeom prst="straightConnector1">
            <a:avLst/>
          </a:prstGeom>
          <a:noFill/>
          <a:ln w="57150" cap="flat" cmpd="sng">
            <a:solidFill>
              <a:srgbClr val="D8D8D8"/>
            </a:solidFill>
            <a:prstDash val="solid"/>
            <a:miter lim="800000"/>
            <a:headEnd type="none" w="sm" len="sm"/>
            <a:tailEnd type="none" w="sm" len="sm"/>
          </a:ln>
        </p:spPr>
      </p:cxnSp>
      <p:sp>
        <p:nvSpPr>
          <p:cNvPr id="121" name="Shape 121"/>
          <p:cNvSpPr txBox="1"/>
          <p:nvPr/>
        </p:nvSpPr>
        <p:spPr>
          <a:xfrm>
            <a:off x="7030350" y="2389690"/>
            <a:ext cx="2856300" cy="307800"/>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000" b="1" dirty="0">
                <a:solidFill>
                  <a:schemeClr val="dk2"/>
                </a:solidFill>
              </a:rPr>
              <a:t>02. Related Work</a:t>
            </a:r>
            <a:endParaRPr sz="2000" b="1" dirty="0">
              <a:solidFill>
                <a:schemeClr val="dk2"/>
              </a:solidFill>
              <a:latin typeface="Arial"/>
              <a:ea typeface="Arial"/>
              <a:cs typeface="Arial"/>
              <a:sym typeface="Arial"/>
            </a:endParaRPr>
          </a:p>
        </p:txBody>
      </p:sp>
      <p:sp>
        <p:nvSpPr>
          <p:cNvPr id="122" name="Shape 122"/>
          <p:cNvSpPr txBox="1"/>
          <p:nvPr/>
        </p:nvSpPr>
        <p:spPr>
          <a:xfrm>
            <a:off x="7031725" y="3695490"/>
            <a:ext cx="2551500" cy="3078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Font typeface="Arial"/>
              <a:buNone/>
            </a:pPr>
            <a:r>
              <a:rPr lang="en-US" sz="2000" b="1" dirty="0">
                <a:solidFill>
                  <a:schemeClr val="dk2"/>
                </a:solidFill>
              </a:rPr>
              <a:t>04. Experiment</a:t>
            </a:r>
            <a:endParaRPr sz="2000" b="1" dirty="0">
              <a:solidFill>
                <a:schemeClr val="dk2"/>
              </a:solidFill>
            </a:endParaRPr>
          </a:p>
        </p:txBody>
      </p:sp>
      <p:cxnSp>
        <p:nvCxnSpPr>
          <p:cNvPr id="11" name="Shape 119">
            <a:extLst>
              <a:ext uri="{FF2B5EF4-FFF2-40B4-BE49-F238E27FC236}">
                <a16:creationId xmlns:a16="http://schemas.microsoft.com/office/drawing/2014/main" id="{6E105291-B71A-0549-BFDC-054205A4D431}"/>
              </a:ext>
            </a:extLst>
          </p:cNvPr>
          <p:cNvCxnSpPr/>
          <p:nvPr/>
        </p:nvCxnSpPr>
        <p:spPr>
          <a:xfrm rot="10800000" flipH="1">
            <a:off x="3297936" y="5506367"/>
            <a:ext cx="2633400" cy="20400"/>
          </a:xfrm>
          <a:prstGeom prst="straightConnector1">
            <a:avLst/>
          </a:prstGeom>
          <a:noFill/>
          <a:ln w="57150" cap="flat" cmpd="sng">
            <a:solidFill>
              <a:srgbClr val="D8D8D8"/>
            </a:solidFill>
            <a:prstDash val="solid"/>
            <a:miter lim="800000"/>
            <a:headEnd type="none" w="sm" len="sm"/>
            <a:tailEnd type="none" w="sm" len="sm"/>
          </a:ln>
        </p:spPr>
      </p:cxnSp>
      <p:sp>
        <p:nvSpPr>
          <p:cNvPr id="12" name="Shape 122">
            <a:extLst>
              <a:ext uri="{FF2B5EF4-FFF2-40B4-BE49-F238E27FC236}">
                <a16:creationId xmlns:a16="http://schemas.microsoft.com/office/drawing/2014/main" id="{D7ABE36C-E1D3-0140-B51C-7D28BA949BD1}"/>
              </a:ext>
            </a:extLst>
          </p:cNvPr>
          <p:cNvSpPr txBox="1"/>
          <p:nvPr/>
        </p:nvSpPr>
        <p:spPr>
          <a:xfrm>
            <a:off x="3297925" y="5094894"/>
            <a:ext cx="2551500" cy="3078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Font typeface="Arial"/>
              <a:buNone/>
            </a:pPr>
            <a:r>
              <a:rPr lang="en-US" sz="2000" b="1" dirty="0">
                <a:solidFill>
                  <a:schemeClr val="dk2"/>
                </a:solidFill>
              </a:rPr>
              <a:t>0</a:t>
            </a:r>
            <a:r>
              <a:rPr lang="en-US" altLang="ko-KR" sz="2000" b="1" dirty="0">
                <a:solidFill>
                  <a:schemeClr val="dk2"/>
                </a:solidFill>
              </a:rPr>
              <a:t>5</a:t>
            </a:r>
            <a:r>
              <a:rPr lang="en-US" sz="2000" b="1" dirty="0">
                <a:solidFill>
                  <a:schemeClr val="dk2"/>
                </a:solidFill>
              </a:rPr>
              <a:t>. Conclusion</a:t>
            </a:r>
            <a:endParaRPr sz="2000" b="1" dirty="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Shape 302"/>
          <p:cNvSpPr/>
          <p:nvPr/>
        </p:nvSpPr>
        <p:spPr>
          <a:xfrm>
            <a:off x="0" y="4319925"/>
            <a:ext cx="12198000" cy="25380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3" name="Shape 303"/>
          <p:cNvSpPr/>
          <p:nvPr/>
        </p:nvSpPr>
        <p:spPr>
          <a:xfrm>
            <a:off x="0" y="75"/>
            <a:ext cx="12198000" cy="4320000"/>
          </a:xfrm>
          <a:prstGeom prst="rect">
            <a:avLst/>
          </a:prstGeom>
          <a:solidFill>
            <a:srgbClr val="EFEFE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04" name="Shape 304"/>
          <p:cNvSpPr txBox="1"/>
          <p:nvPr/>
        </p:nvSpPr>
        <p:spPr>
          <a:xfrm>
            <a:off x="0" y="0"/>
            <a:ext cx="12198000"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b="1" dirty="0">
                <a:solidFill>
                  <a:srgbClr val="666666"/>
                </a:solidFill>
              </a:rPr>
              <a:t>4. Experiments</a:t>
            </a:r>
            <a:endParaRPr sz="4800" b="1" dirty="0">
              <a:solidFill>
                <a:srgbClr val="666666"/>
              </a:solidFill>
              <a:latin typeface="Arial"/>
              <a:ea typeface="Arial"/>
              <a:cs typeface="Arial"/>
              <a:sym typeface="Arial"/>
            </a:endParaRPr>
          </a:p>
        </p:txBody>
      </p:sp>
      <p:sp>
        <p:nvSpPr>
          <p:cNvPr id="305" name="Shape 305"/>
          <p:cNvSpPr/>
          <p:nvPr/>
        </p:nvSpPr>
        <p:spPr>
          <a:xfrm>
            <a:off x="0" y="4154300"/>
            <a:ext cx="12198000" cy="165900"/>
          </a:xfrm>
          <a:prstGeom prst="rect">
            <a:avLst/>
          </a:prstGeom>
          <a:solidFill>
            <a:srgbClr val="B7B7B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Training </a:t>
            </a:r>
            <a:r>
              <a:rPr lang="en-US" sz="4800" b="1" dirty="0">
                <a:solidFill>
                  <a:srgbClr val="999999"/>
                </a:solidFill>
                <a:latin typeface="Arial"/>
                <a:ea typeface="Arial"/>
                <a:cs typeface="Arial"/>
                <a:sym typeface="Arial"/>
              </a:rPr>
              <a:t>Data</a:t>
            </a:r>
            <a:endParaRPr sz="4800" b="1" dirty="0">
              <a:solidFill>
                <a:srgbClr val="999999"/>
              </a:solidFill>
              <a:latin typeface="Arial"/>
              <a:ea typeface="Arial"/>
              <a:cs typeface="Arial"/>
              <a:sym typeface="Arial"/>
            </a:endParaRPr>
          </a:p>
        </p:txBody>
      </p:sp>
      <p:sp>
        <p:nvSpPr>
          <p:cNvPr id="6" name="TextBox 5">
            <a:extLst>
              <a:ext uri="{FF2B5EF4-FFF2-40B4-BE49-F238E27FC236}">
                <a16:creationId xmlns:a16="http://schemas.microsoft.com/office/drawing/2014/main" id="{C6C684C9-D0FE-413B-AE74-69495AB0AA64}"/>
              </a:ext>
            </a:extLst>
          </p:cNvPr>
          <p:cNvSpPr txBox="1"/>
          <p:nvPr/>
        </p:nvSpPr>
        <p:spPr>
          <a:xfrm>
            <a:off x="5645020" y="2395565"/>
            <a:ext cx="6475827" cy="3170099"/>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The dataset for this experiment is a subset of the NIH dataset, which is available from the Kaggle.</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The total number of CXR images is 25,684 and the total number of lung opacity bounding boxes is 28,989. </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The bounding boxes within an image are classified into three classes based on the presence or absence of Pneumonia. </a:t>
            </a:r>
          </a:p>
        </p:txBody>
      </p:sp>
      <p:pic>
        <p:nvPicPr>
          <p:cNvPr id="2" name="그림 1">
            <a:extLst>
              <a:ext uri="{FF2B5EF4-FFF2-40B4-BE49-F238E27FC236}">
                <a16:creationId xmlns:a16="http://schemas.microsoft.com/office/drawing/2014/main" id="{E9E21D1A-62CC-4AFF-B418-AC0C704777A2}"/>
              </a:ext>
            </a:extLst>
          </p:cNvPr>
          <p:cNvPicPr>
            <a:picLocks noChangeAspect="1"/>
          </p:cNvPicPr>
          <p:nvPr/>
        </p:nvPicPr>
        <p:blipFill>
          <a:blip r:embed="rId3"/>
          <a:stretch>
            <a:fillRect/>
          </a:stretch>
        </p:blipFill>
        <p:spPr>
          <a:xfrm>
            <a:off x="572535" y="1703236"/>
            <a:ext cx="4857881" cy="4697564"/>
          </a:xfrm>
          <a:prstGeom prst="rect">
            <a:avLst/>
          </a:prstGeom>
        </p:spPr>
      </p:pic>
    </p:spTree>
    <p:extLst>
      <p:ext uri="{BB962C8B-B14F-4D97-AF65-F5344CB8AC3E}">
        <p14:creationId xmlns:p14="http://schemas.microsoft.com/office/powerpoint/2010/main" val="1373314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5" name="Shape 175"/>
          <p:cNvSpPr txBox="1"/>
          <p:nvPr/>
        </p:nvSpPr>
        <p:spPr>
          <a:xfrm>
            <a:off x="457200" y="457200"/>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Evaluation Metric : </a:t>
            </a:r>
            <a:r>
              <a:rPr lang="en-US" sz="4800" b="1" dirty="0" err="1">
                <a:solidFill>
                  <a:srgbClr val="999999"/>
                </a:solidFill>
                <a:latin typeface="Arial"/>
                <a:ea typeface="Arial"/>
                <a:cs typeface="Arial"/>
                <a:sym typeface="Arial"/>
              </a:rPr>
              <a:t>IoU</a:t>
            </a:r>
            <a:endParaRPr sz="4800" b="1" dirty="0">
              <a:solidFill>
                <a:srgbClr val="999999"/>
              </a:solidFill>
              <a:latin typeface="Arial"/>
              <a:ea typeface="Arial"/>
              <a:cs typeface="Arial"/>
              <a:sym typeface="Arial"/>
            </a:endParaRPr>
          </a:p>
        </p:txBody>
      </p:sp>
      <p:pic>
        <p:nvPicPr>
          <p:cNvPr id="5" name="그림 4">
            <a:extLst>
              <a:ext uri="{FF2B5EF4-FFF2-40B4-BE49-F238E27FC236}">
                <a16:creationId xmlns:a16="http://schemas.microsoft.com/office/drawing/2014/main" id="{53E498F9-8F5E-4CF7-A27B-45C1A0D69FEB}"/>
              </a:ext>
            </a:extLst>
          </p:cNvPr>
          <p:cNvPicPr>
            <a:picLocks noChangeAspect="1"/>
          </p:cNvPicPr>
          <p:nvPr/>
        </p:nvPicPr>
        <p:blipFill>
          <a:blip r:embed="rId3"/>
          <a:stretch>
            <a:fillRect/>
          </a:stretch>
        </p:blipFill>
        <p:spPr>
          <a:xfrm>
            <a:off x="643803" y="1940580"/>
            <a:ext cx="4198784" cy="3275052"/>
          </a:xfrm>
          <a:prstGeom prst="rect">
            <a:avLst/>
          </a:prstGeom>
        </p:spPr>
      </p:pic>
      <p:sp>
        <p:nvSpPr>
          <p:cNvPr id="6" name="TextBox 5">
            <a:extLst>
              <a:ext uri="{FF2B5EF4-FFF2-40B4-BE49-F238E27FC236}">
                <a16:creationId xmlns:a16="http://schemas.microsoft.com/office/drawing/2014/main" id="{5E4AC94C-23BE-4D2B-B609-72E21619C0C6}"/>
              </a:ext>
            </a:extLst>
          </p:cNvPr>
          <p:cNvSpPr txBox="1"/>
          <p:nvPr/>
        </p:nvSpPr>
        <p:spPr>
          <a:xfrm>
            <a:off x="5453851" y="4158766"/>
            <a:ext cx="6750589" cy="1631216"/>
          </a:xfrm>
          <a:prstGeom prst="rect">
            <a:avLst/>
          </a:prstGeom>
          <a:noFill/>
        </p:spPr>
        <p:txBody>
          <a:bodyPr wrap="square" rtlCol="0">
            <a:spAutoFit/>
          </a:bodyPr>
          <a:lstStyle/>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We evaluated mean average precision(</a:t>
            </a:r>
            <a:r>
              <a:rPr lang="en-US" altLang="ko-KR" sz="2000" b="1" dirty="0" err="1">
                <a:latin typeface="Apple SD Gothic Neo" panose="02000300000000000000" pitchFamily="2" charset="-127"/>
                <a:ea typeface="Apple SD Gothic Neo" panose="02000300000000000000" pitchFamily="2" charset="-127"/>
                <a:cs typeface="Bodoni MT" panose="020F0502020204030204" pitchFamily="34" charset="0"/>
              </a:rPr>
              <a:t>mAP</a:t>
            </a:r>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 at different intersection over union (</a:t>
            </a:r>
            <a:r>
              <a:rPr lang="en-US" altLang="ko-KR" sz="2000" b="1" dirty="0" err="1">
                <a:latin typeface="Apple SD Gothic Neo" panose="02000300000000000000" pitchFamily="2" charset="-127"/>
                <a:ea typeface="Apple SD Gothic Neo" panose="02000300000000000000" pitchFamily="2" charset="-127"/>
                <a:cs typeface="Bodoni MT" panose="020F0502020204030204" pitchFamily="34" charset="0"/>
              </a:rPr>
              <a:t>IoU</a:t>
            </a:r>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 thresholds.</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p:txBody>
      </p:sp>
      <p:pic>
        <p:nvPicPr>
          <p:cNvPr id="7" name="그림 6" descr="개체이(가) 표시된 사진&#10;&#10;&#10;&#10;자동 생성된 설명">
            <a:extLst>
              <a:ext uri="{FF2B5EF4-FFF2-40B4-BE49-F238E27FC236}">
                <a16:creationId xmlns:a16="http://schemas.microsoft.com/office/drawing/2014/main" id="{F708D722-0E20-4CC0-BB84-25F36250C00A}"/>
              </a:ext>
            </a:extLst>
          </p:cNvPr>
          <p:cNvPicPr>
            <a:picLocks noChangeAspect="1"/>
          </p:cNvPicPr>
          <p:nvPr/>
        </p:nvPicPr>
        <p:blipFill>
          <a:blip r:embed="rId4"/>
          <a:stretch>
            <a:fillRect/>
          </a:stretch>
        </p:blipFill>
        <p:spPr>
          <a:xfrm>
            <a:off x="6766273" y="2451221"/>
            <a:ext cx="3225223" cy="1126885"/>
          </a:xfrm>
          <a:prstGeom prst="rect">
            <a:avLst/>
          </a:prstGeom>
        </p:spPr>
      </p:pic>
    </p:spTree>
    <p:extLst>
      <p:ext uri="{BB962C8B-B14F-4D97-AF65-F5344CB8AC3E}">
        <p14:creationId xmlns:p14="http://schemas.microsoft.com/office/powerpoint/2010/main" val="34502788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5" name="Shape 175"/>
          <p:cNvSpPr txBox="1"/>
          <p:nvPr/>
        </p:nvSpPr>
        <p:spPr>
          <a:xfrm>
            <a:off x="457200" y="457200"/>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Evaluation Metric : </a:t>
            </a:r>
            <a:r>
              <a:rPr lang="en-US" sz="4800" b="1" dirty="0" err="1">
                <a:solidFill>
                  <a:srgbClr val="999999"/>
                </a:solidFill>
                <a:latin typeface="Arial"/>
                <a:ea typeface="Arial"/>
                <a:cs typeface="Arial"/>
                <a:sym typeface="Arial"/>
              </a:rPr>
              <a:t>mAP</a:t>
            </a:r>
            <a:endParaRPr sz="4800" b="1" dirty="0">
              <a:solidFill>
                <a:srgbClr val="999999"/>
              </a:solidFill>
              <a:latin typeface="Arial"/>
              <a:ea typeface="Arial"/>
              <a:cs typeface="Arial"/>
              <a:sym typeface="Arial"/>
            </a:endParaRPr>
          </a:p>
        </p:txBody>
      </p:sp>
      <p:sp>
        <p:nvSpPr>
          <p:cNvPr id="9" name="TextBox 8">
            <a:extLst>
              <a:ext uri="{FF2B5EF4-FFF2-40B4-BE49-F238E27FC236}">
                <a16:creationId xmlns:a16="http://schemas.microsoft.com/office/drawing/2014/main" id="{5017B1F8-687C-4244-8BB9-B74CCFE9F491}"/>
              </a:ext>
            </a:extLst>
          </p:cNvPr>
          <p:cNvSpPr txBox="1"/>
          <p:nvPr/>
        </p:nvSpPr>
        <p:spPr>
          <a:xfrm>
            <a:off x="551055" y="2005831"/>
            <a:ext cx="6148323" cy="1323439"/>
          </a:xfrm>
          <a:prstGeom prst="rect">
            <a:avLst/>
          </a:prstGeom>
          <a:noFill/>
        </p:spPr>
        <p:txBody>
          <a:bodyPr wrap="square" rtlCol="0">
            <a:spAutoFit/>
          </a:bodyPr>
          <a:lstStyle/>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We can get Average Precision by this formula.</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p:txBody>
      </p:sp>
      <p:sp>
        <p:nvSpPr>
          <p:cNvPr id="10" name="TextBox 9">
            <a:extLst>
              <a:ext uri="{FF2B5EF4-FFF2-40B4-BE49-F238E27FC236}">
                <a16:creationId xmlns:a16="http://schemas.microsoft.com/office/drawing/2014/main" id="{40F4D84B-C078-4AE7-9DD8-53F360BDFB03}"/>
              </a:ext>
            </a:extLst>
          </p:cNvPr>
          <p:cNvSpPr txBox="1"/>
          <p:nvPr/>
        </p:nvSpPr>
        <p:spPr>
          <a:xfrm>
            <a:off x="457200" y="4170028"/>
            <a:ext cx="10905364" cy="3170099"/>
          </a:xfrm>
          <a:prstGeom prst="rect">
            <a:avLst/>
          </a:prstGeom>
          <a:noFill/>
        </p:spPr>
        <p:txBody>
          <a:bodyPr wrap="square" rtlCol="0">
            <a:spAutoFit/>
          </a:bodyPr>
          <a:lstStyle/>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TP(True Positive) :  Counted when a single predicted object matches a actual object with an </a:t>
            </a:r>
            <a:r>
              <a:rPr lang="en-US" altLang="ko-KR" sz="2000" b="1" dirty="0" err="1">
                <a:latin typeface="Apple SD Gothic Neo" panose="02000300000000000000" pitchFamily="2" charset="-127"/>
                <a:ea typeface="Apple SD Gothic Neo" panose="02000300000000000000" pitchFamily="2" charset="-127"/>
                <a:cs typeface="Bodoni MT" panose="020F0502020204030204" pitchFamily="34" charset="0"/>
              </a:rPr>
              <a:t>IoU</a:t>
            </a:r>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 above the threshold.</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FP(False Positive) : Indicates a predicted object had no association with actual object.</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FN(False Negative) : Indicates a actual object had no association with predicted object.</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p:txBody>
      </p:sp>
      <p:pic>
        <p:nvPicPr>
          <p:cNvPr id="5" name="그림 4">
            <a:extLst>
              <a:ext uri="{FF2B5EF4-FFF2-40B4-BE49-F238E27FC236}">
                <a16:creationId xmlns:a16="http://schemas.microsoft.com/office/drawing/2014/main" id="{4F54CF10-87F8-ED40-87AC-70215D691DC9}"/>
              </a:ext>
            </a:extLst>
          </p:cNvPr>
          <p:cNvPicPr>
            <a:picLocks noChangeAspect="1"/>
          </p:cNvPicPr>
          <p:nvPr/>
        </p:nvPicPr>
        <p:blipFill>
          <a:blip r:embed="rId3"/>
          <a:stretch>
            <a:fillRect/>
          </a:stretch>
        </p:blipFill>
        <p:spPr>
          <a:xfrm>
            <a:off x="457200" y="2511881"/>
            <a:ext cx="5653204" cy="1323438"/>
          </a:xfrm>
          <a:prstGeom prst="rect">
            <a:avLst/>
          </a:prstGeom>
        </p:spPr>
      </p:pic>
      <p:pic>
        <p:nvPicPr>
          <p:cNvPr id="7" name="그림 6">
            <a:extLst>
              <a:ext uri="{FF2B5EF4-FFF2-40B4-BE49-F238E27FC236}">
                <a16:creationId xmlns:a16="http://schemas.microsoft.com/office/drawing/2014/main" id="{E09AABA6-772F-5E45-96DE-AB9C0810A463}"/>
              </a:ext>
            </a:extLst>
          </p:cNvPr>
          <p:cNvPicPr>
            <a:picLocks noChangeAspect="1"/>
          </p:cNvPicPr>
          <p:nvPr/>
        </p:nvPicPr>
        <p:blipFill>
          <a:blip r:embed="rId4"/>
          <a:stretch>
            <a:fillRect/>
          </a:stretch>
        </p:blipFill>
        <p:spPr>
          <a:xfrm>
            <a:off x="5910455" y="2671001"/>
            <a:ext cx="3355566" cy="1316538"/>
          </a:xfrm>
          <a:prstGeom prst="rect">
            <a:avLst/>
          </a:prstGeom>
        </p:spPr>
      </p:pic>
    </p:spTree>
    <p:extLst>
      <p:ext uri="{BB962C8B-B14F-4D97-AF65-F5344CB8AC3E}">
        <p14:creationId xmlns:p14="http://schemas.microsoft.com/office/powerpoint/2010/main" val="37495585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Experiment Environment</a:t>
            </a:r>
            <a:endParaRPr sz="4800" b="1" dirty="0">
              <a:solidFill>
                <a:srgbClr val="999999"/>
              </a:solidFill>
              <a:latin typeface="Arial"/>
              <a:ea typeface="Arial"/>
              <a:cs typeface="Arial"/>
              <a:sym typeface="Arial"/>
            </a:endParaRPr>
          </a:p>
        </p:txBody>
      </p:sp>
      <p:pic>
        <p:nvPicPr>
          <p:cNvPr id="1026" name="Picture 2" descr="gcpì ëí ì´ë¯¸ì§ ê²ìê²°ê³¼">
            <a:extLst>
              <a:ext uri="{FF2B5EF4-FFF2-40B4-BE49-F238E27FC236}">
                <a16:creationId xmlns:a16="http://schemas.microsoft.com/office/drawing/2014/main" id="{C18AC4BF-B732-494D-A421-841834FF78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626" y="2101831"/>
            <a:ext cx="4793279" cy="295780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6C684C9-D0FE-413B-AE74-69495AB0AA64}"/>
              </a:ext>
            </a:extLst>
          </p:cNvPr>
          <p:cNvSpPr txBox="1"/>
          <p:nvPr/>
        </p:nvSpPr>
        <p:spPr>
          <a:xfrm>
            <a:off x="5649679" y="2769990"/>
            <a:ext cx="6359201" cy="1938992"/>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Both training and testing were performed on Google Cloud Platform Machine Learning Engine. </a:t>
            </a:r>
          </a:p>
          <a:p>
            <a:endParaRPr kumimoji="1" lang="en-US" altLang="ko-KR" sz="2000" b="1" dirty="0">
              <a:latin typeface="Apple SD Gothic Neo" panose="02000300000000000000" pitchFamily="2" charset="-127"/>
              <a:ea typeface="Apple SD Gothic Neo" panose="02000300000000000000" pitchFamily="2" charset="-127"/>
            </a:endParaRPr>
          </a:p>
          <a:p>
            <a:r>
              <a:rPr kumimoji="1" lang="en-US" altLang="ko-KR" sz="2000" b="1" dirty="0">
                <a:latin typeface="Apple SD Gothic Neo" panose="02000300000000000000" pitchFamily="2" charset="-127"/>
                <a:ea typeface="Apple SD Gothic Neo" panose="02000300000000000000" pitchFamily="2" charset="-127"/>
              </a:rPr>
              <a:t>It has 39GB memory, 6 vCPUs, and NVIDIA Tesla V100 on the Google Cloud virtual machine instance. </a:t>
            </a:r>
          </a:p>
        </p:txBody>
      </p:sp>
    </p:spTree>
    <p:extLst>
      <p:ext uri="{BB962C8B-B14F-4D97-AF65-F5344CB8AC3E}">
        <p14:creationId xmlns:p14="http://schemas.microsoft.com/office/powerpoint/2010/main" val="16046052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Learning parameter </a:t>
            </a:r>
            <a:endParaRPr sz="4800" b="1" dirty="0">
              <a:solidFill>
                <a:srgbClr val="999999"/>
              </a:solidFill>
              <a:latin typeface="Arial"/>
              <a:ea typeface="Arial"/>
              <a:cs typeface="Arial"/>
              <a:sym typeface="Arial"/>
            </a:endParaRPr>
          </a:p>
        </p:txBody>
      </p:sp>
      <p:pic>
        <p:nvPicPr>
          <p:cNvPr id="2" name="그림 1">
            <a:extLst>
              <a:ext uri="{FF2B5EF4-FFF2-40B4-BE49-F238E27FC236}">
                <a16:creationId xmlns:a16="http://schemas.microsoft.com/office/drawing/2014/main" id="{8687513F-C6CC-4106-8D43-68C7F9190F93}"/>
              </a:ext>
            </a:extLst>
          </p:cNvPr>
          <p:cNvPicPr>
            <a:picLocks noChangeAspect="1"/>
          </p:cNvPicPr>
          <p:nvPr/>
        </p:nvPicPr>
        <p:blipFill>
          <a:blip r:embed="rId3"/>
          <a:stretch>
            <a:fillRect/>
          </a:stretch>
        </p:blipFill>
        <p:spPr>
          <a:xfrm>
            <a:off x="666750" y="2266950"/>
            <a:ext cx="10858500" cy="3238500"/>
          </a:xfrm>
          <a:prstGeom prst="rect">
            <a:avLst/>
          </a:prstGeom>
        </p:spPr>
      </p:pic>
    </p:spTree>
    <p:extLst>
      <p:ext uri="{BB962C8B-B14F-4D97-AF65-F5344CB8AC3E}">
        <p14:creationId xmlns:p14="http://schemas.microsoft.com/office/powerpoint/2010/main" val="3800248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1" dirty="0">
                <a:solidFill>
                  <a:srgbClr val="999999"/>
                </a:solidFill>
              </a:rPr>
              <a:t>Mask R-CNN </a:t>
            </a:r>
            <a:r>
              <a:rPr lang="en-US" sz="4400" b="1" dirty="0" err="1">
                <a:solidFill>
                  <a:srgbClr val="999999"/>
                </a:solidFill>
              </a:rPr>
              <a:t>Emsemble</a:t>
            </a:r>
            <a:endParaRPr sz="4400" b="1" dirty="0">
              <a:solidFill>
                <a:srgbClr val="999999"/>
              </a:solidFill>
              <a:latin typeface="Arial"/>
              <a:ea typeface="Arial"/>
              <a:cs typeface="Arial"/>
              <a:sym typeface="Arial"/>
            </a:endParaRPr>
          </a:p>
        </p:txBody>
      </p:sp>
      <p:sp>
        <p:nvSpPr>
          <p:cNvPr id="6" name="TextBox 5">
            <a:extLst>
              <a:ext uri="{FF2B5EF4-FFF2-40B4-BE49-F238E27FC236}">
                <a16:creationId xmlns:a16="http://schemas.microsoft.com/office/drawing/2014/main" id="{C6C684C9-D0FE-413B-AE74-69495AB0AA64}"/>
              </a:ext>
            </a:extLst>
          </p:cNvPr>
          <p:cNvSpPr txBox="1"/>
          <p:nvPr/>
        </p:nvSpPr>
        <p:spPr>
          <a:xfrm>
            <a:off x="632926" y="5931650"/>
            <a:ext cx="8257592" cy="707886"/>
          </a:xfrm>
          <a:prstGeom prst="rect">
            <a:avLst/>
          </a:prstGeom>
          <a:noFill/>
        </p:spPr>
        <p:txBody>
          <a:bodyPr wrap="square" rtlCol="0">
            <a:spAutoFit/>
          </a:bodyPr>
          <a:lstStyle/>
          <a:p>
            <a:r>
              <a:rPr kumimoji="1" lang="en-US" altLang="ko-KR" sz="2000" b="1" dirty="0">
                <a:latin typeface="Apple SD Gothic Neo" panose="02000300000000000000" pitchFamily="2" charset="-127"/>
                <a:ea typeface="Apple SD Gothic Neo" panose="02000300000000000000" pitchFamily="2" charset="-127"/>
              </a:rPr>
              <a:t>Our final attempt is to combine two of the Mask R-CNN models and three of the </a:t>
            </a:r>
            <a:r>
              <a:rPr kumimoji="1" lang="en-US" altLang="ko-KR" sz="2000" b="1" dirty="0" err="1">
                <a:latin typeface="Apple SD Gothic Neo" panose="02000300000000000000" pitchFamily="2" charset="-127"/>
                <a:ea typeface="Apple SD Gothic Neo" panose="02000300000000000000" pitchFamily="2" charset="-127"/>
              </a:rPr>
              <a:t>RetinaNet</a:t>
            </a:r>
            <a:r>
              <a:rPr kumimoji="1" lang="en-US" altLang="ko-KR" sz="2000" b="1" dirty="0">
                <a:latin typeface="Apple SD Gothic Neo" panose="02000300000000000000" pitchFamily="2" charset="-127"/>
                <a:ea typeface="Apple SD Gothic Neo" panose="02000300000000000000" pitchFamily="2" charset="-127"/>
              </a:rPr>
              <a:t> models handled on this experiment.</a:t>
            </a:r>
          </a:p>
        </p:txBody>
      </p:sp>
      <p:pic>
        <p:nvPicPr>
          <p:cNvPr id="4" name="그림 3">
            <a:extLst>
              <a:ext uri="{FF2B5EF4-FFF2-40B4-BE49-F238E27FC236}">
                <a16:creationId xmlns:a16="http://schemas.microsoft.com/office/drawing/2014/main" id="{AC7EB503-EFE0-9841-AD49-596EC194288A}"/>
              </a:ext>
            </a:extLst>
          </p:cNvPr>
          <p:cNvPicPr>
            <a:picLocks noChangeAspect="1"/>
          </p:cNvPicPr>
          <p:nvPr/>
        </p:nvPicPr>
        <p:blipFill>
          <a:blip r:embed="rId3"/>
          <a:stretch>
            <a:fillRect/>
          </a:stretch>
        </p:blipFill>
        <p:spPr>
          <a:xfrm>
            <a:off x="457199" y="1358900"/>
            <a:ext cx="7150100" cy="4140200"/>
          </a:xfrm>
          <a:prstGeom prst="rect">
            <a:avLst/>
          </a:prstGeom>
        </p:spPr>
      </p:pic>
    </p:spTree>
    <p:extLst>
      <p:ext uri="{BB962C8B-B14F-4D97-AF65-F5344CB8AC3E}">
        <p14:creationId xmlns:p14="http://schemas.microsoft.com/office/powerpoint/2010/main" val="41189685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1" dirty="0" err="1">
                <a:solidFill>
                  <a:srgbClr val="999999"/>
                </a:solidFill>
              </a:rPr>
              <a:t>RetinaNet</a:t>
            </a:r>
            <a:r>
              <a:rPr lang="en-US" sz="4400" b="1" dirty="0">
                <a:solidFill>
                  <a:srgbClr val="999999"/>
                </a:solidFill>
              </a:rPr>
              <a:t> </a:t>
            </a:r>
            <a:r>
              <a:rPr lang="en-US" sz="4400" b="1" dirty="0" err="1">
                <a:solidFill>
                  <a:srgbClr val="999999"/>
                </a:solidFill>
              </a:rPr>
              <a:t>Emsemble</a:t>
            </a:r>
            <a:endParaRPr sz="4400" b="1" dirty="0">
              <a:solidFill>
                <a:srgbClr val="999999"/>
              </a:solidFill>
              <a:latin typeface="Arial"/>
              <a:ea typeface="Arial"/>
              <a:cs typeface="Arial"/>
              <a:sym typeface="Arial"/>
            </a:endParaRPr>
          </a:p>
        </p:txBody>
      </p:sp>
      <p:pic>
        <p:nvPicPr>
          <p:cNvPr id="5" name="그림 4">
            <a:extLst>
              <a:ext uri="{FF2B5EF4-FFF2-40B4-BE49-F238E27FC236}">
                <a16:creationId xmlns:a16="http://schemas.microsoft.com/office/drawing/2014/main" id="{540EF317-457E-5E45-A703-083B661D51EC}"/>
              </a:ext>
            </a:extLst>
          </p:cNvPr>
          <p:cNvPicPr>
            <a:picLocks noChangeAspect="1"/>
          </p:cNvPicPr>
          <p:nvPr/>
        </p:nvPicPr>
        <p:blipFill>
          <a:blip r:embed="rId3"/>
          <a:stretch>
            <a:fillRect/>
          </a:stretch>
        </p:blipFill>
        <p:spPr>
          <a:xfrm>
            <a:off x="457199" y="1638300"/>
            <a:ext cx="8563761" cy="3111500"/>
          </a:xfrm>
          <a:prstGeom prst="rect">
            <a:avLst/>
          </a:prstGeom>
        </p:spPr>
      </p:pic>
    </p:spTree>
    <p:extLst>
      <p:ext uri="{BB962C8B-B14F-4D97-AF65-F5344CB8AC3E}">
        <p14:creationId xmlns:p14="http://schemas.microsoft.com/office/powerpoint/2010/main" val="26942619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1" dirty="0">
                <a:solidFill>
                  <a:srgbClr val="999999"/>
                </a:solidFill>
              </a:rPr>
              <a:t>Mask R-CNN and </a:t>
            </a:r>
            <a:r>
              <a:rPr lang="en-US" sz="4400" b="1" dirty="0" err="1">
                <a:solidFill>
                  <a:srgbClr val="999999"/>
                </a:solidFill>
              </a:rPr>
              <a:t>RetinaNet</a:t>
            </a:r>
            <a:r>
              <a:rPr lang="en-US" sz="4400" b="1" dirty="0">
                <a:solidFill>
                  <a:srgbClr val="999999"/>
                </a:solidFill>
              </a:rPr>
              <a:t> </a:t>
            </a:r>
            <a:r>
              <a:rPr lang="en-US" sz="4400" b="1" dirty="0" err="1">
                <a:solidFill>
                  <a:srgbClr val="999999"/>
                </a:solidFill>
              </a:rPr>
              <a:t>Emsemble</a:t>
            </a:r>
            <a:endParaRPr sz="4400" b="1" dirty="0">
              <a:solidFill>
                <a:srgbClr val="999999"/>
              </a:solidFill>
              <a:latin typeface="Arial"/>
              <a:ea typeface="Arial"/>
              <a:cs typeface="Arial"/>
              <a:sym typeface="Arial"/>
            </a:endParaRPr>
          </a:p>
        </p:txBody>
      </p:sp>
      <p:pic>
        <p:nvPicPr>
          <p:cNvPr id="3" name="그림 2">
            <a:extLst>
              <a:ext uri="{FF2B5EF4-FFF2-40B4-BE49-F238E27FC236}">
                <a16:creationId xmlns:a16="http://schemas.microsoft.com/office/drawing/2014/main" id="{690E5E76-C54C-FE45-A967-EB6199E91033}"/>
              </a:ext>
            </a:extLst>
          </p:cNvPr>
          <p:cNvPicPr>
            <a:picLocks noChangeAspect="1"/>
          </p:cNvPicPr>
          <p:nvPr/>
        </p:nvPicPr>
        <p:blipFill>
          <a:blip r:embed="rId3"/>
          <a:stretch>
            <a:fillRect/>
          </a:stretch>
        </p:blipFill>
        <p:spPr>
          <a:xfrm>
            <a:off x="457199" y="1574800"/>
            <a:ext cx="7543800" cy="3708400"/>
          </a:xfrm>
          <a:prstGeom prst="rect">
            <a:avLst/>
          </a:prstGeom>
        </p:spPr>
      </p:pic>
    </p:spTree>
    <p:extLst>
      <p:ext uri="{BB962C8B-B14F-4D97-AF65-F5344CB8AC3E}">
        <p14:creationId xmlns:p14="http://schemas.microsoft.com/office/powerpoint/2010/main" val="17092725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Shape 302"/>
          <p:cNvSpPr/>
          <p:nvPr/>
        </p:nvSpPr>
        <p:spPr>
          <a:xfrm>
            <a:off x="0" y="4319925"/>
            <a:ext cx="12198000" cy="25380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3" name="Shape 303"/>
          <p:cNvSpPr/>
          <p:nvPr/>
        </p:nvSpPr>
        <p:spPr>
          <a:xfrm>
            <a:off x="0" y="75"/>
            <a:ext cx="12198000" cy="4320000"/>
          </a:xfrm>
          <a:prstGeom prst="rect">
            <a:avLst/>
          </a:prstGeom>
          <a:solidFill>
            <a:srgbClr val="EFEFE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04" name="Shape 304"/>
          <p:cNvSpPr txBox="1"/>
          <p:nvPr/>
        </p:nvSpPr>
        <p:spPr>
          <a:xfrm>
            <a:off x="0" y="0"/>
            <a:ext cx="12198000"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altLang="ko-KR" sz="4800" b="1" dirty="0">
                <a:solidFill>
                  <a:srgbClr val="666666"/>
                </a:solidFill>
              </a:rPr>
              <a:t>5</a:t>
            </a:r>
            <a:r>
              <a:rPr lang="en-US" sz="4800" b="1" dirty="0">
                <a:solidFill>
                  <a:srgbClr val="666666"/>
                </a:solidFill>
              </a:rPr>
              <a:t>. Conclusion</a:t>
            </a:r>
            <a:endParaRPr sz="4800" b="1" dirty="0">
              <a:solidFill>
                <a:srgbClr val="666666"/>
              </a:solidFill>
              <a:latin typeface="Arial"/>
              <a:ea typeface="Arial"/>
              <a:cs typeface="Arial"/>
              <a:sym typeface="Arial"/>
            </a:endParaRPr>
          </a:p>
        </p:txBody>
      </p:sp>
      <p:sp>
        <p:nvSpPr>
          <p:cNvPr id="305" name="Shape 305"/>
          <p:cNvSpPr/>
          <p:nvPr/>
        </p:nvSpPr>
        <p:spPr>
          <a:xfrm>
            <a:off x="0" y="4154300"/>
            <a:ext cx="12198000" cy="165900"/>
          </a:xfrm>
          <a:prstGeom prst="rect">
            <a:avLst/>
          </a:prstGeom>
          <a:solidFill>
            <a:srgbClr val="B7B7B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048000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p:nvPr/>
        </p:nvSpPr>
        <p:spPr>
          <a:xfrm>
            <a:off x="0" y="4319925"/>
            <a:ext cx="12198000" cy="25380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9" name="Shape 129"/>
          <p:cNvSpPr/>
          <p:nvPr/>
        </p:nvSpPr>
        <p:spPr>
          <a:xfrm>
            <a:off x="0" y="75"/>
            <a:ext cx="12198000" cy="4320000"/>
          </a:xfrm>
          <a:prstGeom prst="rect">
            <a:avLst/>
          </a:prstGeom>
          <a:solidFill>
            <a:srgbClr val="EFEFE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0" name="Shape 130"/>
          <p:cNvSpPr txBox="1"/>
          <p:nvPr/>
        </p:nvSpPr>
        <p:spPr>
          <a:xfrm>
            <a:off x="0" y="20096"/>
            <a:ext cx="12198000"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b="1" dirty="0">
                <a:solidFill>
                  <a:srgbClr val="666666"/>
                </a:solidFill>
              </a:rPr>
              <a:t>1. Introduction</a:t>
            </a:r>
            <a:endParaRPr sz="4800" b="1" dirty="0">
              <a:solidFill>
                <a:srgbClr val="666666"/>
              </a:solidFill>
              <a:latin typeface="Arial"/>
              <a:ea typeface="Arial"/>
              <a:cs typeface="Arial"/>
              <a:sym typeface="Arial"/>
            </a:endParaRPr>
          </a:p>
        </p:txBody>
      </p:sp>
      <p:sp>
        <p:nvSpPr>
          <p:cNvPr id="131" name="Shape 131"/>
          <p:cNvSpPr/>
          <p:nvPr/>
        </p:nvSpPr>
        <p:spPr>
          <a:xfrm>
            <a:off x="0" y="4154300"/>
            <a:ext cx="12198000" cy="165900"/>
          </a:xfrm>
          <a:prstGeom prst="rect">
            <a:avLst/>
          </a:prstGeom>
          <a:solidFill>
            <a:srgbClr val="B7B7B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1" dirty="0">
                <a:solidFill>
                  <a:srgbClr val="999999"/>
                </a:solidFill>
              </a:rPr>
              <a:t>Result of prediction</a:t>
            </a:r>
            <a:endParaRPr sz="4400" b="1" dirty="0">
              <a:solidFill>
                <a:srgbClr val="999999"/>
              </a:solidFill>
              <a:latin typeface="Arial"/>
              <a:ea typeface="Arial"/>
              <a:cs typeface="Arial"/>
              <a:sym typeface="Arial"/>
            </a:endParaRPr>
          </a:p>
        </p:txBody>
      </p:sp>
      <p:pic>
        <p:nvPicPr>
          <p:cNvPr id="2" name="그림 1">
            <a:extLst>
              <a:ext uri="{FF2B5EF4-FFF2-40B4-BE49-F238E27FC236}">
                <a16:creationId xmlns:a16="http://schemas.microsoft.com/office/drawing/2014/main" id="{54C3D681-8FE7-405A-9179-8B1B3722445E}"/>
              </a:ext>
            </a:extLst>
          </p:cNvPr>
          <p:cNvPicPr>
            <a:picLocks noChangeAspect="1"/>
          </p:cNvPicPr>
          <p:nvPr/>
        </p:nvPicPr>
        <p:blipFill>
          <a:blip r:embed="rId3"/>
          <a:stretch>
            <a:fillRect/>
          </a:stretch>
        </p:blipFill>
        <p:spPr>
          <a:xfrm>
            <a:off x="806999" y="1843749"/>
            <a:ext cx="10578001" cy="4196867"/>
          </a:xfrm>
          <a:prstGeom prst="rect">
            <a:avLst/>
          </a:prstGeom>
        </p:spPr>
      </p:pic>
    </p:spTree>
    <p:extLst>
      <p:ext uri="{BB962C8B-B14F-4D97-AF65-F5344CB8AC3E}">
        <p14:creationId xmlns:p14="http://schemas.microsoft.com/office/powerpoint/2010/main" val="30272408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199" y="457200"/>
            <a:ext cx="10739535"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1" dirty="0">
                <a:solidFill>
                  <a:srgbClr val="999999"/>
                </a:solidFill>
              </a:rPr>
              <a:t>Conclusion</a:t>
            </a:r>
            <a:endParaRPr sz="4400" b="1" dirty="0">
              <a:solidFill>
                <a:srgbClr val="999999"/>
              </a:solidFill>
              <a:latin typeface="Arial"/>
              <a:ea typeface="Arial"/>
              <a:cs typeface="Arial"/>
              <a:sym typeface="Arial"/>
            </a:endParaRPr>
          </a:p>
        </p:txBody>
      </p:sp>
      <p:sp>
        <p:nvSpPr>
          <p:cNvPr id="4" name="TextBox 3">
            <a:extLst>
              <a:ext uri="{FF2B5EF4-FFF2-40B4-BE49-F238E27FC236}">
                <a16:creationId xmlns:a16="http://schemas.microsoft.com/office/drawing/2014/main" id="{48F6B7FF-3547-4A7E-AA1F-8A15E0CC19D4}"/>
              </a:ext>
            </a:extLst>
          </p:cNvPr>
          <p:cNvSpPr txBox="1"/>
          <p:nvPr/>
        </p:nvSpPr>
        <p:spPr>
          <a:xfrm>
            <a:off x="1655726" y="2273158"/>
            <a:ext cx="9093139" cy="3170099"/>
          </a:xfrm>
          <a:prstGeom prst="rect">
            <a:avLst/>
          </a:prstGeom>
          <a:noFill/>
        </p:spPr>
        <p:txBody>
          <a:bodyPr wrap="square" rtlCol="0">
            <a:spAutoFit/>
          </a:bodyPr>
          <a:lstStyle/>
          <a:p>
            <a:r>
              <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rPr>
              <a:t>In this work, we propose multiple ensemble approaches based on Mask R-CNN and </a:t>
            </a:r>
            <a:r>
              <a:rPr lang="en" altLang="ko-KR" sz="2000" b="1" dirty="0" err="1">
                <a:latin typeface="Apple SD Gothic Neo" panose="02000300000000000000" pitchFamily="2" charset="-127"/>
                <a:ea typeface="Apple SD Gothic Neo" panose="02000300000000000000" pitchFamily="2" charset="-127"/>
                <a:cs typeface="Bodoni MT" panose="020F0502020204030204" pitchFamily="34" charset="0"/>
              </a:rPr>
              <a:t>RetinaNet</a:t>
            </a:r>
            <a:r>
              <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rPr>
              <a:t> to detect lung opacity in CXR.</a:t>
            </a:r>
          </a:p>
          <a:p>
            <a:endPar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rPr>
              <a:t>The suitable ratio of weights given to each classifier played an important role in our competition score.</a:t>
            </a:r>
          </a:p>
          <a:p>
            <a:endPar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rPr>
              <a:t>By fine-tuning the ratio of the weights given to each classifier, we finally achieved a </a:t>
            </a:r>
            <a:r>
              <a:rPr lang="en" altLang="ko-KR" sz="2000" b="1" dirty="0" err="1">
                <a:latin typeface="Apple SD Gothic Neo" panose="02000300000000000000" pitchFamily="2" charset="-127"/>
                <a:ea typeface="Apple SD Gothic Neo" panose="02000300000000000000" pitchFamily="2" charset="-127"/>
                <a:cs typeface="Bodoni MT" panose="020F0502020204030204" pitchFamily="34" charset="0"/>
              </a:rPr>
              <a:t>mAP</a:t>
            </a:r>
            <a:r>
              <a:rPr lang="en" altLang="ko-KR" sz="2000" b="1" dirty="0">
                <a:latin typeface="Apple SD Gothic Neo" panose="02000300000000000000" pitchFamily="2" charset="-127"/>
                <a:ea typeface="Apple SD Gothic Neo" panose="02000300000000000000" pitchFamily="2" charset="-127"/>
                <a:cs typeface="Bodoni MT" panose="020F0502020204030204" pitchFamily="34" charset="0"/>
              </a:rPr>
              <a:t> of 0.21746 with a late submission in Kaggle RSNA Pneumonia Detection Challenge with ranked as 21th place of 1499 in the competition private leaderboard. </a:t>
            </a:r>
          </a:p>
        </p:txBody>
      </p:sp>
    </p:spTree>
    <p:extLst>
      <p:ext uri="{BB962C8B-B14F-4D97-AF65-F5344CB8AC3E}">
        <p14:creationId xmlns:p14="http://schemas.microsoft.com/office/powerpoint/2010/main" val="30180799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Shape 367"/>
          <p:cNvSpPr/>
          <p:nvPr/>
        </p:nvSpPr>
        <p:spPr>
          <a:xfrm rot="-2700000">
            <a:off x="4733544" y="1803400"/>
            <a:ext cx="3182112" cy="2743200"/>
          </a:xfrm>
          <a:prstGeom prst="triangle">
            <a:avLst>
              <a:gd name="adj" fmla="val 50000"/>
            </a:avLst>
          </a:prstGeom>
          <a:noFill/>
          <a:ln w="9525" cap="flat" cmpd="sng">
            <a:solidFill>
              <a:srgbClr val="BBD6E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a:solidFill>
                <a:schemeClr val="lt1"/>
              </a:solidFill>
              <a:latin typeface="Arial"/>
              <a:ea typeface="Arial"/>
              <a:cs typeface="Arial"/>
              <a:sym typeface="Arial"/>
            </a:endParaRPr>
          </a:p>
        </p:txBody>
      </p:sp>
      <p:sp>
        <p:nvSpPr>
          <p:cNvPr id="368" name="Shape 368"/>
          <p:cNvSpPr/>
          <p:nvPr/>
        </p:nvSpPr>
        <p:spPr>
          <a:xfrm>
            <a:off x="3518218" y="2705101"/>
            <a:ext cx="5765164" cy="1335047"/>
          </a:xfrm>
          <a:prstGeom prst="rect">
            <a:avLst/>
          </a:prstGeom>
          <a:solidFill>
            <a:schemeClr val="lt1"/>
          </a:solidFill>
          <a:ln w="9525" cap="flat" cmpd="sng">
            <a:solidFill>
              <a:srgbClr val="222A35"/>
            </a:solidFill>
            <a:prstDash val="solid"/>
            <a:miter lim="800000"/>
            <a:headEnd type="none" w="sm" len="sm"/>
            <a:tailEnd type="none" w="sm" len="sm"/>
          </a:ln>
          <a:effectLst>
            <a:outerShdw blurRad="63500" sx="102000" sy="102000" algn="ctr" rotWithShape="0">
              <a:srgbClr val="000000">
                <a:alpha val="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00">
              <a:solidFill>
                <a:schemeClr val="lt1"/>
              </a:solidFill>
              <a:latin typeface="Arial"/>
              <a:ea typeface="Arial"/>
              <a:cs typeface="Arial"/>
              <a:sym typeface="Arial"/>
            </a:endParaRPr>
          </a:p>
        </p:txBody>
      </p:sp>
      <p:cxnSp>
        <p:nvCxnSpPr>
          <p:cNvPr id="369" name="Shape 369"/>
          <p:cNvCxnSpPr/>
          <p:nvPr/>
        </p:nvCxnSpPr>
        <p:spPr>
          <a:xfrm rot="10800000">
            <a:off x="1800891" y="3372624"/>
            <a:ext cx="589936" cy="0"/>
          </a:xfrm>
          <a:prstGeom prst="straightConnector1">
            <a:avLst/>
          </a:prstGeom>
          <a:noFill/>
          <a:ln w="9525" cap="flat" cmpd="sng">
            <a:solidFill>
              <a:schemeClr val="accent1"/>
            </a:solidFill>
            <a:prstDash val="solid"/>
            <a:miter lim="800000"/>
            <a:headEnd type="none" w="sm" len="sm"/>
            <a:tailEnd type="none" w="sm" len="sm"/>
          </a:ln>
        </p:spPr>
      </p:cxnSp>
      <p:cxnSp>
        <p:nvCxnSpPr>
          <p:cNvPr id="370" name="Shape 370"/>
          <p:cNvCxnSpPr/>
          <p:nvPr/>
        </p:nvCxnSpPr>
        <p:spPr>
          <a:xfrm rot="10800000">
            <a:off x="10242612" y="3372624"/>
            <a:ext cx="589936" cy="0"/>
          </a:xfrm>
          <a:prstGeom prst="straightConnector1">
            <a:avLst/>
          </a:prstGeom>
          <a:noFill/>
          <a:ln w="9525" cap="flat" cmpd="sng">
            <a:solidFill>
              <a:schemeClr val="accent1"/>
            </a:solidFill>
            <a:prstDash val="solid"/>
            <a:miter lim="800000"/>
            <a:headEnd type="none" w="sm" len="sm"/>
            <a:tailEnd type="none" w="sm" len="sm"/>
          </a:ln>
        </p:spPr>
      </p:cxnSp>
      <p:grpSp>
        <p:nvGrpSpPr>
          <p:cNvPr id="371" name="Shape 371"/>
          <p:cNvGrpSpPr/>
          <p:nvPr/>
        </p:nvGrpSpPr>
        <p:grpSpPr>
          <a:xfrm>
            <a:off x="591524" y="619433"/>
            <a:ext cx="2743201" cy="2809568"/>
            <a:chOff x="1179872" y="1238865"/>
            <a:chExt cx="5486400" cy="5619135"/>
          </a:xfrm>
        </p:grpSpPr>
        <p:cxnSp>
          <p:nvCxnSpPr>
            <p:cNvPr id="372" name="Shape 372"/>
            <p:cNvCxnSpPr/>
            <p:nvPr/>
          </p:nvCxnSpPr>
          <p:spPr>
            <a:xfrm flipH="1">
              <a:off x="2035277" y="1238865"/>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73" name="Shape 373"/>
            <p:cNvCxnSpPr/>
            <p:nvPr/>
          </p:nvCxnSpPr>
          <p:spPr>
            <a:xfrm flipH="1">
              <a:off x="1445342" y="2271252"/>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74" name="Shape 374"/>
            <p:cNvCxnSpPr/>
            <p:nvPr/>
          </p:nvCxnSpPr>
          <p:spPr>
            <a:xfrm flipH="1">
              <a:off x="1179872" y="3082412"/>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75" name="Shape 375"/>
            <p:cNvCxnSpPr/>
            <p:nvPr/>
          </p:nvCxnSpPr>
          <p:spPr>
            <a:xfrm flipH="1">
              <a:off x="2890685" y="1861664"/>
              <a:ext cx="3775588" cy="3775588"/>
            </a:xfrm>
            <a:prstGeom prst="straightConnector1">
              <a:avLst/>
            </a:prstGeom>
            <a:noFill/>
            <a:ln w="9525" cap="flat" cmpd="sng">
              <a:solidFill>
                <a:srgbClr val="D8D8D8"/>
              </a:solidFill>
              <a:prstDash val="solid"/>
              <a:miter lim="800000"/>
              <a:headEnd type="none" w="sm" len="sm"/>
              <a:tailEnd type="none" w="sm" len="sm"/>
            </a:ln>
          </p:spPr>
        </p:cxnSp>
      </p:grpSp>
      <p:grpSp>
        <p:nvGrpSpPr>
          <p:cNvPr id="376" name="Shape 376"/>
          <p:cNvGrpSpPr/>
          <p:nvPr/>
        </p:nvGrpSpPr>
        <p:grpSpPr>
          <a:xfrm>
            <a:off x="9057099" y="4658807"/>
            <a:ext cx="2743201" cy="2809568"/>
            <a:chOff x="18111021" y="9317613"/>
            <a:chExt cx="5486400" cy="5619135"/>
          </a:xfrm>
        </p:grpSpPr>
        <p:cxnSp>
          <p:nvCxnSpPr>
            <p:cNvPr id="377" name="Shape 377"/>
            <p:cNvCxnSpPr/>
            <p:nvPr/>
          </p:nvCxnSpPr>
          <p:spPr>
            <a:xfrm flipH="1">
              <a:off x="18966426" y="9317613"/>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78" name="Shape 378"/>
            <p:cNvCxnSpPr/>
            <p:nvPr/>
          </p:nvCxnSpPr>
          <p:spPr>
            <a:xfrm flipH="1">
              <a:off x="18376492" y="10350000"/>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79" name="Shape 379"/>
            <p:cNvCxnSpPr/>
            <p:nvPr/>
          </p:nvCxnSpPr>
          <p:spPr>
            <a:xfrm flipH="1">
              <a:off x="18111021" y="11161160"/>
              <a:ext cx="3775588" cy="3775588"/>
            </a:xfrm>
            <a:prstGeom prst="straightConnector1">
              <a:avLst/>
            </a:prstGeom>
            <a:noFill/>
            <a:ln w="9525" cap="flat" cmpd="sng">
              <a:solidFill>
                <a:srgbClr val="D8D8D8"/>
              </a:solidFill>
              <a:prstDash val="solid"/>
              <a:miter lim="800000"/>
              <a:headEnd type="none" w="sm" len="sm"/>
              <a:tailEnd type="none" w="sm" len="sm"/>
            </a:ln>
          </p:spPr>
        </p:cxnSp>
        <p:cxnSp>
          <p:nvCxnSpPr>
            <p:cNvPr id="380" name="Shape 380"/>
            <p:cNvCxnSpPr/>
            <p:nvPr/>
          </p:nvCxnSpPr>
          <p:spPr>
            <a:xfrm flipH="1">
              <a:off x="19821834" y="9940412"/>
              <a:ext cx="3775588" cy="3775588"/>
            </a:xfrm>
            <a:prstGeom prst="straightConnector1">
              <a:avLst/>
            </a:prstGeom>
            <a:noFill/>
            <a:ln w="9525" cap="flat" cmpd="sng">
              <a:solidFill>
                <a:srgbClr val="D8D8D8"/>
              </a:solidFill>
              <a:prstDash val="solid"/>
              <a:miter lim="800000"/>
              <a:headEnd type="none" w="sm" len="sm"/>
              <a:tailEnd type="none" w="sm" len="sm"/>
            </a:ln>
          </p:spPr>
        </p:cxnSp>
      </p:grpSp>
      <p:sp>
        <p:nvSpPr>
          <p:cNvPr id="381" name="Shape 381"/>
          <p:cNvSpPr txBox="1"/>
          <p:nvPr/>
        </p:nvSpPr>
        <p:spPr>
          <a:xfrm>
            <a:off x="3657200" y="2818626"/>
            <a:ext cx="5487200" cy="115416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900" b="1" dirty="0">
                <a:solidFill>
                  <a:srgbClr val="323F4F"/>
                </a:solidFill>
                <a:latin typeface="Arial"/>
                <a:ea typeface="Arial"/>
                <a:cs typeface="Arial"/>
                <a:sym typeface="Arial"/>
              </a:rPr>
              <a:t>Thank you</a:t>
            </a:r>
            <a:endParaRPr sz="6900" b="1" dirty="0">
              <a:solidFill>
                <a:srgbClr val="323F4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p:nvPr/>
        </p:nvSpPr>
        <p:spPr>
          <a:xfrm>
            <a:off x="335902" y="233265"/>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Motivation</a:t>
            </a:r>
            <a:endParaRPr sz="4800" b="1" dirty="0">
              <a:solidFill>
                <a:srgbClr val="999999"/>
              </a:solidFill>
              <a:latin typeface="Arial"/>
              <a:ea typeface="Arial"/>
              <a:cs typeface="Arial"/>
              <a:sym typeface="Arial"/>
            </a:endParaRPr>
          </a:p>
        </p:txBody>
      </p:sp>
      <p:pic>
        <p:nvPicPr>
          <p:cNvPr id="1028" name="Picture 4" descr="medical imageì ëí ì´ë¯¸ì§ ê²ìê²°ê³¼">
            <a:extLst>
              <a:ext uri="{FF2B5EF4-FFF2-40B4-BE49-F238E27FC236}">
                <a16:creationId xmlns:a16="http://schemas.microsoft.com/office/drawing/2014/main" id="{DC3389B4-FEE3-4359-ACF0-DB0B077B6B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0946" y="2009111"/>
            <a:ext cx="5005402" cy="332947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AIì ëí ì´ë¯¸ì§ ê²ìê²°ê³¼">
            <a:extLst>
              <a:ext uri="{FF2B5EF4-FFF2-40B4-BE49-F238E27FC236}">
                <a16:creationId xmlns:a16="http://schemas.microsoft.com/office/drawing/2014/main" id="{25535982-CE3E-427E-B2CD-D9F9C18510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5652" y="2009111"/>
            <a:ext cx="5005402" cy="332947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C0221B6-1B9C-4D0C-AD25-B54BBC9C2246}"/>
              </a:ext>
            </a:extLst>
          </p:cNvPr>
          <p:cNvSpPr txBox="1"/>
          <p:nvPr/>
        </p:nvSpPr>
        <p:spPr>
          <a:xfrm>
            <a:off x="9146676" y="6473045"/>
            <a:ext cx="4539343" cy="307777"/>
          </a:xfrm>
          <a:prstGeom prst="rect">
            <a:avLst/>
          </a:prstGeom>
          <a:noFill/>
        </p:spPr>
        <p:txBody>
          <a:bodyPr wrap="square" rtlCol="0">
            <a:spAutoFit/>
          </a:bodyPr>
          <a:lstStyle/>
          <a:p>
            <a:r>
              <a:rPr lang="en-US" altLang="ko-KR" dirty="0"/>
              <a:t>Images  from Science Times [2018] </a:t>
            </a:r>
            <a:endParaRPr lang="ko-KR" altLang="en-US" dirty="0"/>
          </a:p>
        </p:txBody>
      </p:sp>
    </p:spTree>
    <p:extLst>
      <p:ext uri="{BB962C8B-B14F-4D97-AF65-F5344CB8AC3E}">
        <p14:creationId xmlns:p14="http://schemas.microsoft.com/office/powerpoint/2010/main" val="109228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p:nvPr/>
        </p:nvSpPr>
        <p:spPr>
          <a:xfrm>
            <a:off x="335902" y="233265"/>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Motivation</a:t>
            </a:r>
            <a:endParaRPr sz="4800" b="1" dirty="0">
              <a:solidFill>
                <a:srgbClr val="999999"/>
              </a:solidFill>
              <a:latin typeface="Arial"/>
              <a:ea typeface="Arial"/>
              <a:cs typeface="Arial"/>
              <a:sym typeface="Arial"/>
            </a:endParaRPr>
          </a:p>
        </p:txBody>
      </p:sp>
      <p:pic>
        <p:nvPicPr>
          <p:cNvPr id="3" name="그림 2">
            <a:extLst>
              <a:ext uri="{FF2B5EF4-FFF2-40B4-BE49-F238E27FC236}">
                <a16:creationId xmlns:a16="http://schemas.microsoft.com/office/drawing/2014/main" id="{A60A5ACC-92C8-493A-AC1E-16AC696A2F25}"/>
              </a:ext>
            </a:extLst>
          </p:cNvPr>
          <p:cNvPicPr>
            <a:picLocks noChangeAspect="1"/>
          </p:cNvPicPr>
          <p:nvPr/>
        </p:nvPicPr>
        <p:blipFill>
          <a:blip r:embed="rId3"/>
          <a:stretch>
            <a:fillRect/>
          </a:stretch>
        </p:blipFill>
        <p:spPr>
          <a:xfrm>
            <a:off x="905069" y="1288200"/>
            <a:ext cx="5022850" cy="5002094"/>
          </a:xfrm>
          <a:prstGeom prst="rect">
            <a:avLst/>
          </a:prstGeom>
        </p:spPr>
      </p:pic>
      <p:sp>
        <p:nvSpPr>
          <p:cNvPr id="4" name="TextBox 3">
            <a:extLst>
              <a:ext uri="{FF2B5EF4-FFF2-40B4-BE49-F238E27FC236}">
                <a16:creationId xmlns:a16="http://schemas.microsoft.com/office/drawing/2014/main" id="{D5572636-0E50-4EE0-B030-D2157D027756}"/>
              </a:ext>
            </a:extLst>
          </p:cNvPr>
          <p:cNvSpPr txBox="1"/>
          <p:nvPr/>
        </p:nvSpPr>
        <p:spPr>
          <a:xfrm>
            <a:off x="7169281" y="2973639"/>
            <a:ext cx="3384376" cy="1631216"/>
          </a:xfrm>
          <a:prstGeom prst="rect">
            <a:avLst/>
          </a:prstGeom>
          <a:noFill/>
        </p:spPr>
        <p:txBody>
          <a:bodyPr wrap="square" rtlCol="0">
            <a:spAutoFit/>
          </a:bodyPr>
          <a:lstStyle/>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Black = Air</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White = Bone</a:t>
            </a:r>
          </a:p>
          <a:p>
            <a:endPar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endParaRPr>
          </a:p>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Grey = Tissue or Fluid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3" name="Shape 153"/>
          <p:cNvSpPr txBox="1"/>
          <p:nvPr/>
        </p:nvSpPr>
        <p:spPr>
          <a:xfrm>
            <a:off x="457199" y="457200"/>
            <a:ext cx="9554547"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latin typeface="Arial"/>
                <a:ea typeface="Arial"/>
                <a:cs typeface="Arial"/>
                <a:sym typeface="Arial"/>
              </a:rPr>
              <a:t>Normal vs. Pneumonia Patient</a:t>
            </a:r>
            <a:endParaRPr sz="4800" b="1" dirty="0">
              <a:solidFill>
                <a:srgbClr val="999999"/>
              </a:solidFill>
              <a:latin typeface="Arial"/>
              <a:ea typeface="Arial"/>
              <a:cs typeface="Arial"/>
              <a:sym typeface="Arial"/>
            </a:endParaRPr>
          </a:p>
        </p:txBody>
      </p:sp>
      <p:pic>
        <p:nvPicPr>
          <p:cNvPr id="16" name="그림 15">
            <a:extLst>
              <a:ext uri="{FF2B5EF4-FFF2-40B4-BE49-F238E27FC236}">
                <a16:creationId xmlns:a16="http://schemas.microsoft.com/office/drawing/2014/main" id="{3D5B82CE-829E-4F48-B8C9-871B3D28415E}"/>
              </a:ext>
            </a:extLst>
          </p:cNvPr>
          <p:cNvPicPr>
            <a:picLocks noChangeAspect="1"/>
          </p:cNvPicPr>
          <p:nvPr/>
        </p:nvPicPr>
        <p:blipFill>
          <a:blip r:embed="rId3"/>
          <a:stretch>
            <a:fillRect/>
          </a:stretch>
        </p:blipFill>
        <p:spPr>
          <a:xfrm>
            <a:off x="1334278" y="1288200"/>
            <a:ext cx="9144000" cy="449069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5" name="Shape 175"/>
          <p:cNvSpPr txBox="1"/>
          <p:nvPr/>
        </p:nvSpPr>
        <p:spPr>
          <a:xfrm>
            <a:off x="457200" y="457200"/>
            <a:ext cx="75786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a:solidFill>
                  <a:srgbClr val="999999"/>
                </a:solidFill>
              </a:rPr>
              <a:t>Main Goals</a:t>
            </a:r>
            <a:endParaRPr sz="4800" b="1" dirty="0">
              <a:solidFill>
                <a:srgbClr val="999999"/>
              </a:solidFill>
              <a:latin typeface="Arial"/>
              <a:ea typeface="Arial"/>
              <a:cs typeface="Arial"/>
              <a:sym typeface="Arial"/>
            </a:endParaRPr>
          </a:p>
        </p:txBody>
      </p:sp>
      <p:pic>
        <p:nvPicPr>
          <p:cNvPr id="22" name="그림 21">
            <a:extLst>
              <a:ext uri="{FF2B5EF4-FFF2-40B4-BE49-F238E27FC236}">
                <a16:creationId xmlns:a16="http://schemas.microsoft.com/office/drawing/2014/main" id="{EEEBA206-4187-4B6A-B8CA-C246292A7B25}"/>
              </a:ext>
            </a:extLst>
          </p:cNvPr>
          <p:cNvPicPr>
            <a:picLocks noChangeAspect="1"/>
          </p:cNvPicPr>
          <p:nvPr/>
        </p:nvPicPr>
        <p:blipFill>
          <a:blip r:embed="rId3"/>
          <a:stretch>
            <a:fillRect/>
          </a:stretch>
        </p:blipFill>
        <p:spPr>
          <a:xfrm>
            <a:off x="457200" y="1448133"/>
            <a:ext cx="4973216" cy="4952667"/>
          </a:xfrm>
          <a:prstGeom prst="rect">
            <a:avLst/>
          </a:prstGeom>
        </p:spPr>
      </p:pic>
      <p:sp>
        <p:nvSpPr>
          <p:cNvPr id="23" name="TextBox 22">
            <a:extLst>
              <a:ext uri="{FF2B5EF4-FFF2-40B4-BE49-F238E27FC236}">
                <a16:creationId xmlns:a16="http://schemas.microsoft.com/office/drawing/2014/main" id="{B4C07CB0-C51C-450B-A717-27D1DA3CB1B0}"/>
              </a:ext>
            </a:extLst>
          </p:cNvPr>
          <p:cNvSpPr txBox="1"/>
          <p:nvPr/>
        </p:nvSpPr>
        <p:spPr>
          <a:xfrm>
            <a:off x="5789206" y="3042466"/>
            <a:ext cx="6228624" cy="1015663"/>
          </a:xfrm>
          <a:prstGeom prst="rect">
            <a:avLst/>
          </a:prstGeom>
          <a:noFill/>
        </p:spPr>
        <p:txBody>
          <a:bodyPr wrap="square" rtlCol="0">
            <a:spAutoFit/>
          </a:bodyPr>
          <a:lstStyle/>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Our main goal is to detect Lung Opacity </a:t>
            </a:r>
          </a:p>
          <a:p>
            <a:r>
              <a:rPr lang="en-US" altLang="ko-KR" sz="2000" b="1" dirty="0">
                <a:latin typeface="Apple SD Gothic Neo" panose="02000300000000000000" pitchFamily="2" charset="-127"/>
                <a:ea typeface="Apple SD Gothic Neo" panose="02000300000000000000" pitchFamily="2" charset="-127"/>
                <a:cs typeface="Bodoni MT" panose="020F0502020204030204" pitchFamily="34" charset="0"/>
              </a:rPr>
              <a:t>bounding box by object detection method on Chest X-Ray(CXR) input image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p:nvPr/>
        </p:nvSpPr>
        <p:spPr>
          <a:xfrm>
            <a:off x="0" y="4319925"/>
            <a:ext cx="12198000" cy="2538000"/>
          </a:xfrm>
          <a:prstGeom prst="rect">
            <a:avLst/>
          </a:prstGeom>
          <a:solidFill>
            <a:srgbClr val="FFFFF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97" name="Shape 197"/>
          <p:cNvSpPr/>
          <p:nvPr/>
        </p:nvSpPr>
        <p:spPr>
          <a:xfrm>
            <a:off x="0" y="75"/>
            <a:ext cx="12198000" cy="4320000"/>
          </a:xfrm>
          <a:prstGeom prst="rect">
            <a:avLst/>
          </a:prstGeom>
          <a:solidFill>
            <a:srgbClr val="EFEFE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98" name="Shape 198"/>
          <p:cNvSpPr txBox="1"/>
          <p:nvPr/>
        </p:nvSpPr>
        <p:spPr>
          <a:xfrm>
            <a:off x="0" y="0"/>
            <a:ext cx="12198000"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b="1" dirty="0">
                <a:solidFill>
                  <a:srgbClr val="666666"/>
                </a:solidFill>
              </a:rPr>
              <a:t>2. Related Work</a:t>
            </a:r>
            <a:endParaRPr sz="4800" b="1" dirty="0">
              <a:solidFill>
                <a:srgbClr val="666666"/>
              </a:solidFill>
              <a:latin typeface="Arial"/>
              <a:ea typeface="Arial"/>
              <a:cs typeface="Arial"/>
              <a:sym typeface="Arial"/>
            </a:endParaRPr>
          </a:p>
        </p:txBody>
      </p:sp>
      <p:sp>
        <p:nvSpPr>
          <p:cNvPr id="199" name="Shape 199"/>
          <p:cNvSpPr/>
          <p:nvPr/>
        </p:nvSpPr>
        <p:spPr>
          <a:xfrm>
            <a:off x="0" y="4154300"/>
            <a:ext cx="12198000" cy="165900"/>
          </a:xfrm>
          <a:prstGeom prst="rect">
            <a:avLst/>
          </a:prstGeom>
          <a:solidFill>
            <a:srgbClr val="B7B7B7"/>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Shape 206"/>
          <p:cNvSpPr txBox="1"/>
          <p:nvPr/>
        </p:nvSpPr>
        <p:spPr>
          <a:xfrm>
            <a:off x="457200" y="457200"/>
            <a:ext cx="81678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800" b="1" dirty="0" err="1">
                <a:solidFill>
                  <a:srgbClr val="999999"/>
                </a:solidFill>
              </a:rPr>
              <a:t>RetinaNet</a:t>
            </a:r>
            <a:r>
              <a:rPr lang="en-US" sz="4800" b="1" dirty="0">
                <a:solidFill>
                  <a:srgbClr val="999999"/>
                </a:solidFill>
              </a:rPr>
              <a:t> – Focal Loss</a:t>
            </a:r>
            <a:endParaRPr sz="4800" b="1" dirty="0">
              <a:solidFill>
                <a:srgbClr val="999999"/>
              </a:solidFill>
              <a:latin typeface="Arial"/>
              <a:ea typeface="Arial"/>
              <a:cs typeface="Arial"/>
              <a:sym typeface="Arial"/>
            </a:endParaRPr>
          </a:p>
        </p:txBody>
      </p:sp>
      <p:pic>
        <p:nvPicPr>
          <p:cNvPr id="3" name="그림 2">
            <a:extLst>
              <a:ext uri="{FF2B5EF4-FFF2-40B4-BE49-F238E27FC236}">
                <a16:creationId xmlns:a16="http://schemas.microsoft.com/office/drawing/2014/main" id="{4A9493E3-E753-FB4B-B9DE-0809C0C552EE}"/>
              </a:ext>
            </a:extLst>
          </p:cNvPr>
          <p:cNvPicPr>
            <a:picLocks noChangeAspect="1"/>
          </p:cNvPicPr>
          <p:nvPr/>
        </p:nvPicPr>
        <p:blipFill rotWithShape="1">
          <a:blip r:embed="rId3"/>
          <a:srcRect l="18672" r="11748" b="9618"/>
          <a:stretch/>
        </p:blipFill>
        <p:spPr>
          <a:xfrm>
            <a:off x="2211139" y="2649007"/>
            <a:ext cx="6597616" cy="1559985"/>
          </a:xfrm>
          <a:prstGeom prst="rect">
            <a:avLst/>
          </a:prstGeom>
        </p:spPr>
      </p:pic>
    </p:spTree>
    <p:extLst>
      <p:ext uri="{BB962C8B-B14F-4D97-AF65-F5344CB8AC3E}">
        <p14:creationId xmlns:p14="http://schemas.microsoft.com/office/powerpoint/2010/main" val="4207589640"/>
      </p:ext>
    </p:extLst>
  </p:cSld>
  <p:clrMapOvr>
    <a:masterClrMapping/>
  </p:clrMapOvr>
</p:sld>
</file>

<file path=ppt/theme/theme1.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4320</TotalTime>
  <Words>3129</Words>
  <Application>Microsoft Office PowerPoint</Application>
  <PresentationFormat>와이드스크린</PresentationFormat>
  <Paragraphs>294</Paragraphs>
  <Slides>32</Slides>
  <Notes>32</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32</vt:i4>
      </vt:variant>
    </vt:vector>
  </HeadingPairs>
  <TitlesOfParts>
    <vt:vector size="37" baseType="lpstr">
      <vt:lpstr>Arial</vt:lpstr>
      <vt:lpstr>Verdana</vt:lpstr>
      <vt:lpstr>Open Sans</vt:lpstr>
      <vt:lpstr>Apple SD Gothic Neo</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HHS</dc:creator>
  <cp:lastModifiedBy>하현수</cp:lastModifiedBy>
  <cp:revision>43</cp:revision>
  <dcterms:modified xsi:type="dcterms:W3CDTF">2020-09-01T18:13:44Z</dcterms:modified>
</cp:coreProperties>
</file>